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462" r:id="rId2"/>
    <p:sldId id="572" r:id="rId3"/>
    <p:sldId id="573" r:id="rId4"/>
    <p:sldId id="574" r:id="rId5"/>
    <p:sldId id="575" r:id="rId6"/>
    <p:sldId id="579" r:id="rId7"/>
    <p:sldId id="565" r:id="rId8"/>
    <p:sldId id="581" r:id="rId9"/>
    <p:sldId id="582" r:id="rId10"/>
    <p:sldId id="583" r:id="rId11"/>
    <p:sldId id="584" r:id="rId12"/>
    <p:sldId id="585" r:id="rId13"/>
    <p:sldId id="586" r:id="rId14"/>
  </p:sldIdLst>
  <p:sldSz cx="9144000" cy="5143500" type="screen16x9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1">
          <p15:clr>
            <a:srgbClr val="A4A3A4"/>
          </p15:clr>
        </p15:guide>
        <p15:guide id="2" pos="2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0520"/>
    <a:srgbClr val="0C234B"/>
    <a:srgbClr val="333333"/>
    <a:srgbClr val="C8D9D8"/>
    <a:srgbClr val="6F868D"/>
    <a:srgbClr val="83B1E3"/>
    <a:srgbClr val="0686EF"/>
    <a:srgbClr val="FAD7AA"/>
    <a:srgbClr val="8BBEE2"/>
    <a:srgbClr val="BE0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11" autoAdjust="0"/>
    <p:restoredTop sz="72257" autoAdjust="0"/>
  </p:normalViewPr>
  <p:slideViewPr>
    <p:cSldViewPr snapToGrid="0">
      <p:cViewPr varScale="1">
        <p:scale>
          <a:sx n="109" d="100"/>
          <a:sy n="109" d="100"/>
        </p:scale>
        <p:origin x="1440" y="78"/>
      </p:cViewPr>
      <p:guideLst>
        <p:guide orient="horz" pos="311"/>
        <p:guide pos="2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3684C-F081-544B-8C90-A5795DCABDF2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1DD33-2A06-9443-920E-9A8794B89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radcenter.arizona.edu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Website: </a:t>
            </a:r>
          </a:p>
          <a:p>
            <a:r>
              <a:rPr lang="en-US" dirty="0">
                <a:hlinkClick r:id="rId3"/>
              </a:rPr>
              <a:t>https://gradcenter.arizona.edu/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82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44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61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79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information on advocating for yourself comes from the following sites: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How to advocate for yourself on the job: </a:t>
            </a:r>
            <a:br>
              <a:rPr lang="en-US" dirty="0"/>
            </a:br>
            <a:r>
              <a:rPr lang="en-US" dirty="0"/>
              <a:t>https://www.monster.com/career-advice/article/how-to-advocate-for-yourself-at-work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7 ways to advocate for yourself at work: </a:t>
            </a:r>
            <a:br>
              <a:rPr lang="en-US" dirty="0"/>
            </a:br>
            <a:r>
              <a:rPr lang="en-US" dirty="0"/>
              <a:t>https://www.bustle.com/articles/140219-7-ways-to-advocate-for-yourself-at-work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How to advocate for yourself at work: </a:t>
            </a:r>
            <a:br>
              <a:rPr lang="en-US" dirty="0"/>
            </a:br>
            <a:r>
              <a:rPr lang="en-US" dirty="0"/>
              <a:t>https://seegirlwork.com/advocate-for-yourself-at-work/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6 Ways to advocate for yourself at work: </a:t>
            </a:r>
            <a:br>
              <a:rPr lang="en-US" dirty="0"/>
            </a:br>
            <a:r>
              <a:rPr lang="en-US" dirty="0"/>
              <a:t>https://www.eden.io/blog/6-ways-to-advocate-for-yourself-at-work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21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15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40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25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Information on Mentoring comes from Laura Hunter, Ph.D. in UA Initiatives for Organizational Inclusion. Her email is lahunter@arizona.edu. </a:t>
            </a:r>
          </a:p>
          <a:p>
            <a:endParaRPr lang="en-US" dirty="0"/>
          </a:p>
          <a:p>
            <a:r>
              <a:rPr lang="en-US" dirty="0"/>
              <a:t>Her presentation is included separately for additional detail and information on the subject.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88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kern="0" dirty="0"/>
              <a:t>Idea of a network (your circles overlap – there are mentors everywhere) </a:t>
            </a:r>
          </a:p>
          <a:p>
            <a:r>
              <a:rPr lang="en-US" kern="0" dirty="0"/>
              <a:t>You have had mentors, you have the capacity to be a mentor, you know what you need. </a:t>
            </a:r>
          </a:p>
          <a:p>
            <a:r>
              <a:rPr lang="en-US" kern="0" dirty="0"/>
              <a:t>Be creative how you link!  </a:t>
            </a:r>
          </a:p>
          <a:p>
            <a:endParaRPr lang="en-US" b="0" dirty="0"/>
          </a:p>
          <a:p>
            <a:r>
              <a:rPr lang="en-US" kern="0" dirty="0"/>
              <a:t>Not always what you look like – but “like-minded”</a:t>
            </a:r>
          </a:p>
          <a:p>
            <a:r>
              <a:rPr lang="en-US" kern="0" dirty="0"/>
              <a:t>Sometimes shared characteristics are important</a:t>
            </a:r>
          </a:p>
          <a:p>
            <a:r>
              <a:rPr lang="en-US" kern="0" dirty="0"/>
              <a:t>Different mentors for different segments of life 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4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kern="0" dirty="0"/>
              <a:t>You’re doing impressive things and mentors can help you see it! </a:t>
            </a:r>
          </a:p>
          <a:p>
            <a:r>
              <a:rPr lang="en-US" kern="0" dirty="0"/>
              <a:t>Diverse mentors can help you if you feel boxed in</a:t>
            </a:r>
          </a:p>
          <a:p>
            <a:r>
              <a:rPr lang="en-US" kern="0" dirty="0"/>
              <a:t>Different mentors will have different ideas about how to balance wellness and work-life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62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54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53206"/>
            <a:ext cx="7772400" cy="11017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SAMPLE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431336"/>
            <a:ext cx="6400800" cy="828662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Sample text or subtitle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8CD09-1EE7-8745-AB3C-21E7A359E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46813" y="4015014"/>
            <a:ext cx="2256972" cy="1128486"/>
          </a:xfrm>
          <a:prstGeom prst="rect">
            <a:avLst/>
          </a:prstGeom>
        </p:spPr>
      </p:pic>
      <p:pic>
        <p:nvPicPr>
          <p:cNvPr id="7" name="Picture 6" descr="triangles_red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99" y="998277"/>
            <a:ext cx="606552" cy="8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361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rgbClr val="0C234B"/>
                </a:solidFill>
              </a:defRPr>
            </a:lvl1pPr>
          </a:lstStyle>
          <a:p>
            <a:r>
              <a:rPr lang="en-US" dirty="0"/>
              <a:t>SAMPLE HEADER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765443" y="1713986"/>
            <a:ext cx="3599264" cy="297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idx="13"/>
          </p:nvPr>
        </p:nvSpPr>
        <p:spPr>
          <a:xfrm>
            <a:off x="4723271" y="1713986"/>
            <a:ext cx="3599264" cy="297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216821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rgbClr val="0C234B"/>
                </a:solidFill>
              </a:defRPr>
            </a:lvl1pPr>
          </a:lstStyle>
          <a:p>
            <a:r>
              <a:rPr lang="en-US" dirty="0"/>
              <a:t>SAMPLE HEADER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7539-672D-2847-B799-9A2A8D95C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950387" y="2157897"/>
            <a:ext cx="3845859" cy="1418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Basic Paragraph.</a:t>
            </a:r>
            <a:r>
              <a:rPr lang="en-US" baseline="0" dirty="0"/>
              <a:t> </a:t>
            </a:r>
            <a:r>
              <a:rPr lang="en-US" dirty="0"/>
              <a:t>This is what the text would look</a:t>
            </a:r>
            <a:r>
              <a:rPr lang="en-US" baseline="0" dirty="0"/>
              <a:t> like in a paragraph. This is what the text would look like in a paragraph. This is what the text would look like.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1" hasCustomPrompt="1"/>
          </p:nvPr>
        </p:nvSpPr>
        <p:spPr>
          <a:xfrm>
            <a:off x="930172" y="1817064"/>
            <a:ext cx="3845859" cy="35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 i="0">
                <a:solidFill>
                  <a:srgbClr val="AB0520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PARAGRAPH TITLE</a:t>
            </a:r>
          </a:p>
        </p:txBody>
      </p:sp>
    </p:spTree>
    <p:extLst>
      <p:ext uri="{BB962C8B-B14F-4D97-AF65-F5344CB8AC3E}">
        <p14:creationId xmlns:p14="http://schemas.microsoft.com/office/powerpoint/2010/main" val="138943631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aragrap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rgbClr val="0C234B"/>
                </a:solidFill>
              </a:defRPr>
            </a:lvl1pPr>
          </a:lstStyle>
          <a:p>
            <a:r>
              <a:rPr lang="en-US" dirty="0"/>
              <a:t>SAMPLE HEADER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987377" y="1664663"/>
            <a:ext cx="3377331" cy="292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Basic Paragraph.</a:t>
            </a:r>
            <a:r>
              <a:rPr lang="en-US" baseline="0" dirty="0"/>
              <a:t> </a:t>
            </a:r>
            <a:r>
              <a:rPr lang="en-US" dirty="0"/>
              <a:t>This is what the text would look</a:t>
            </a:r>
            <a:r>
              <a:rPr lang="en-US" baseline="0" dirty="0"/>
              <a:t> like in a paragraph. This is what the text would look like in a paragraph. This is what the text would look like.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idx="13" hasCustomPrompt="1"/>
          </p:nvPr>
        </p:nvSpPr>
        <p:spPr>
          <a:xfrm>
            <a:off x="4772589" y="1664663"/>
            <a:ext cx="3377331" cy="292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Basic Paragraph.</a:t>
            </a:r>
            <a:r>
              <a:rPr lang="en-US" baseline="0" dirty="0"/>
              <a:t> </a:t>
            </a:r>
            <a:r>
              <a:rPr lang="en-US" dirty="0"/>
              <a:t>This is what the text would look</a:t>
            </a:r>
            <a:r>
              <a:rPr lang="en-US" baseline="0" dirty="0"/>
              <a:t> like in a paragraph. This is what the text would look like in a paragraph. This is what the text would look like.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2931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rgbClr val="0C234B"/>
                </a:solidFill>
              </a:defRPr>
            </a:lvl1pPr>
          </a:lstStyle>
          <a:p>
            <a:r>
              <a:rPr lang="en-US" dirty="0"/>
              <a:t>SAMPLE HEADER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7539-672D-2847-B799-9A2A8D95C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 bwMode="auto">
          <a:xfrm>
            <a:off x="4641547" y="1350987"/>
            <a:ext cx="3291626" cy="2079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800"/>
              </a:spcBef>
              <a:spcAft>
                <a:spcPct val="0"/>
              </a:spcAft>
              <a:buNone/>
              <a:defRPr sz="2000" baseline="0">
                <a:solidFill>
                  <a:srgbClr val="FFFFFF"/>
                </a:solidFill>
                <a:latin typeface="+mn-lt"/>
                <a:ea typeface="+mn-ea"/>
                <a:cs typeface="Times New Roman"/>
                <a:sym typeface="Calibri" charset="0"/>
              </a:defRPr>
            </a:lvl1pPr>
            <a:lvl2pPr marL="457200" indent="0" algn="ctr" rtl="0" eaLnBrk="0" fontAlgn="base" hangingPunct="0">
              <a:spcBef>
                <a:spcPts val="700"/>
              </a:spcBef>
              <a:spcAft>
                <a:spcPct val="0"/>
              </a:spcAft>
              <a:buNone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 charset="0"/>
              </a:defRPr>
            </a:lvl2pPr>
            <a:lvl3pPr marL="914400" indent="0" algn="ctr" rtl="0" eaLnBrk="0" fontAlgn="base" hangingPunct="0">
              <a:spcBef>
                <a:spcPts val="600"/>
              </a:spcBef>
              <a:spcAft>
                <a:spcPct val="0"/>
              </a:spcAft>
              <a:buNone/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 charset="0"/>
              </a:defRPr>
            </a:lvl3pPr>
            <a:lvl4pPr marL="1371600" indent="0" algn="ctr" rtl="0" eaLnBrk="0" fontAlgn="base" hangingPunct="0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 charset="0"/>
              </a:defRPr>
            </a:lvl4pPr>
            <a:lvl5pPr marL="1828800" indent="0" algn="ctr" rtl="0" eaLnBrk="0" fontAlgn="base" hangingPunct="0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 charset="0"/>
              </a:defRPr>
            </a:lvl5pPr>
            <a:lvl6pPr marL="2286000" indent="0" algn="ctr" rtl="0" fontAlgn="base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6pPr>
            <a:lvl7pPr marL="2743200" indent="0" algn="ctr" rtl="0" fontAlgn="base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7pPr>
            <a:lvl8pPr marL="3200400" indent="0" algn="ctr" rtl="0" fontAlgn="base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8pPr>
            <a:lvl9pPr marL="3657600" indent="0" algn="ctr" rtl="0" fontAlgn="base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9pPr>
          </a:lstStyle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209963" y="1575377"/>
            <a:ext cx="6467763" cy="1314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9441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8789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297179"/>
            <a:ext cx="5486400" cy="400870"/>
          </a:xfrm>
        </p:spPr>
        <p:txBody>
          <a:bodyPr/>
          <a:lstStyle>
            <a:lvl1pPr marL="0" indent="0">
              <a:buNone/>
              <a:defRPr sz="1200">
                <a:solidFill>
                  <a:srgbClr val="6F868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rgbClr val="0C234B"/>
                </a:solidFill>
              </a:defRPr>
            </a:lvl1pPr>
          </a:lstStyle>
          <a:p>
            <a:r>
              <a:rPr lang="en-US" dirty="0"/>
              <a:t>SAMPLE HEADER</a:t>
            </a:r>
          </a:p>
        </p:txBody>
      </p:sp>
    </p:spTree>
    <p:extLst>
      <p:ext uri="{BB962C8B-B14F-4D97-AF65-F5344CB8AC3E}">
        <p14:creationId xmlns:p14="http://schemas.microsoft.com/office/powerpoint/2010/main" val="186557126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Align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 algn="ctr">
              <a:defRPr sz="2000" baseline="0">
                <a:solidFill>
                  <a:srgbClr val="0C234B"/>
                </a:solidFill>
              </a:defRPr>
            </a:lvl1pPr>
          </a:lstStyle>
          <a:p>
            <a:r>
              <a:rPr lang="en-US" dirty="0"/>
              <a:t>SAMPLE HEADER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7539-672D-2847-B799-9A2A8D95C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79135" y="1109775"/>
            <a:ext cx="2255330" cy="2219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Basic Paragraph.</a:t>
            </a:r>
            <a:r>
              <a:rPr lang="en-US" baseline="0" dirty="0"/>
              <a:t> </a:t>
            </a:r>
            <a:r>
              <a:rPr lang="en-US" dirty="0"/>
              <a:t>This is what the text would look</a:t>
            </a:r>
            <a:r>
              <a:rPr lang="en-US" baseline="0" dirty="0"/>
              <a:t> like in a paragraph. This is what the text would look like in a paragraph. This is what the text would look like.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3049915" y="118789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49915" y="4297179"/>
            <a:ext cx="5486400" cy="400870"/>
          </a:xfrm>
        </p:spPr>
        <p:txBody>
          <a:bodyPr/>
          <a:lstStyle>
            <a:lvl1pPr marL="0" indent="0">
              <a:buNone/>
              <a:defRPr sz="1200">
                <a:solidFill>
                  <a:srgbClr val="6F868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IMAGE CAPTION</a:t>
            </a:r>
          </a:p>
        </p:txBody>
      </p:sp>
    </p:spTree>
    <p:extLst>
      <p:ext uri="{BB962C8B-B14F-4D97-AF65-F5344CB8AC3E}">
        <p14:creationId xmlns:p14="http://schemas.microsoft.com/office/powerpoint/2010/main" val="15498629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3B0AC-9194-3147-91C1-7FC7FBA87A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2130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97025"/>
            <a:ext cx="7772400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914650"/>
            <a:ext cx="6400800" cy="1956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pic>
        <p:nvPicPr>
          <p:cNvPr id="8" name="Picture 7" descr="triangle_page#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118" y="4825556"/>
            <a:ext cx="575518" cy="317944"/>
          </a:xfrm>
          <a:prstGeom prst="rect">
            <a:avLst/>
          </a:prstGeom>
        </p:spPr>
      </p:pic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315389" y="4882202"/>
            <a:ext cx="505516" cy="261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+mn-lt"/>
                <a:ea typeface="ＭＳ Ｐゴシック" charset="0"/>
                <a:cs typeface="Calibri" charset="0"/>
                <a:sym typeface="Calibri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9pPr>
          </a:lstStyle>
          <a:p>
            <a:pPr>
              <a:defRPr/>
            </a:pPr>
            <a:fld id="{49B76813-089B-5346-A50D-90CF445FC7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8" r:id="rId2"/>
    <p:sldLayoutId id="2147483677" r:id="rId3"/>
    <p:sldLayoutId id="2147483687" r:id="rId4"/>
    <p:sldLayoutId id="2147483678" r:id="rId5"/>
    <p:sldLayoutId id="2147483692" r:id="rId6"/>
    <p:sldLayoutId id="2147483709" r:id="rId7"/>
    <p:sldLayoutId id="2147483708" r:id="rId8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0">
          <a:solidFill>
            <a:srgbClr val="0C234B"/>
          </a:solidFill>
          <a:latin typeface="Verdana"/>
          <a:ea typeface="+mj-ea"/>
          <a:cs typeface="+mj-cs"/>
          <a:sym typeface="Calibri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titleStyle>
    <p:bodyStyle>
      <a:lvl1pPr marL="342900" indent="-342900" algn="ctr" rtl="0" eaLnBrk="0" fontAlgn="base" hangingPunct="0">
        <a:spcBef>
          <a:spcPts val="800"/>
        </a:spcBef>
        <a:spcAft>
          <a:spcPct val="0"/>
        </a:spcAft>
        <a:buClr>
          <a:srgbClr val="BE0B34"/>
        </a:buClr>
        <a:buFont typeface="Arial"/>
        <a:buChar char="•"/>
        <a:defRPr sz="2000">
          <a:solidFill>
            <a:srgbClr val="6F868D"/>
          </a:solidFill>
          <a:latin typeface="Verdana"/>
          <a:ea typeface="+mn-ea"/>
          <a:cs typeface="Verdana"/>
          <a:sym typeface="Calibri" charset="0"/>
        </a:defRPr>
      </a:lvl1pPr>
      <a:lvl2pPr marL="704850" indent="-285750" algn="ctr" rtl="0" eaLnBrk="0" fontAlgn="base" hangingPunct="0">
        <a:spcBef>
          <a:spcPts val="700"/>
        </a:spcBef>
        <a:spcAft>
          <a:spcPct val="0"/>
        </a:spcAft>
        <a:buClr>
          <a:srgbClr val="BE0B34"/>
        </a:buClr>
        <a:buFont typeface="Arial"/>
        <a:buChar char="•"/>
        <a:defRPr sz="1600">
          <a:solidFill>
            <a:srgbClr val="6F868D"/>
          </a:solidFill>
          <a:latin typeface="Verdana"/>
          <a:ea typeface="+mn-ea"/>
          <a:cs typeface="Verdana"/>
          <a:sym typeface="Calibri" charset="0"/>
        </a:defRPr>
      </a:lvl2pPr>
      <a:lvl3pPr marL="1047750" indent="-171450" algn="ctr" rtl="0" eaLnBrk="0" fontAlgn="base" hangingPunct="0">
        <a:spcBef>
          <a:spcPts val="600"/>
        </a:spcBef>
        <a:spcAft>
          <a:spcPct val="0"/>
        </a:spcAft>
        <a:buClr>
          <a:srgbClr val="BE0B34"/>
        </a:buClr>
        <a:buFont typeface="Arial"/>
        <a:buChar char="•"/>
        <a:defRPr sz="1200">
          <a:solidFill>
            <a:srgbClr val="6F868D"/>
          </a:solidFill>
          <a:latin typeface="Verdana"/>
          <a:ea typeface="+mn-ea"/>
          <a:cs typeface="Verdana"/>
          <a:sym typeface="Calibri" charset="0"/>
        </a:defRPr>
      </a:lvl3pPr>
      <a:lvl4pPr marL="1504950" indent="-171450" algn="ctr" rtl="0" eaLnBrk="0" fontAlgn="base" hangingPunct="0">
        <a:spcBef>
          <a:spcPts val="500"/>
        </a:spcBef>
        <a:spcAft>
          <a:spcPct val="0"/>
        </a:spcAft>
        <a:buClr>
          <a:srgbClr val="BE0B34"/>
        </a:buClr>
        <a:buFont typeface="Arial"/>
        <a:buChar char="•"/>
        <a:defRPr sz="1200">
          <a:solidFill>
            <a:srgbClr val="6F868D"/>
          </a:solidFill>
          <a:latin typeface="Verdana"/>
          <a:ea typeface="+mn-ea"/>
          <a:cs typeface="Verdana"/>
          <a:sym typeface="Calibri" charset="0"/>
        </a:defRPr>
      </a:lvl4pPr>
      <a:lvl5pPr marL="1962150" indent="-171450" algn="ctr" rtl="0" eaLnBrk="0" fontAlgn="base" hangingPunct="0">
        <a:spcBef>
          <a:spcPts val="500"/>
        </a:spcBef>
        <a:spcAft>
          <a:spcPct val="0"/>
        </a:spcAft>
        <a:buClr>
          <a:srgbClr val="BE0B34"/>
        </a:buClr>
        <a:buFont typeface="Arial"/>
        <a:buChar char="•"/>
        <a:defRPr sz="1200">
          <a:solidFill>
            <a:srgbClr val="6F868D"/>
          </a:solidFill>
          <a:latin typeface="Verdana"/>
          <a:ea typeface="+mn-ea"/>
          <a:cs typeface="Verdana"/>
          <a:sym typeface="Calibri" charset="0"/>
        </a:defRPr>
      </a:lvl5pPr>
      <a:lvl6pPr marL="22479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6pPr>
      <a:lvl7pPr marL="27051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7pPr>
      <a:lvl8pPr marL="31623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8pPr>
      <a:lvl9pPr marL="36195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1153206"/>
            <a:ext cx="9143999" cy="1101725"/>
          </a:xfrm>
        </p:spPr>
        <p:txBody>
          <a:bodyPr/>
          <a:lstStyle/>
          <a:p>
            <a:r>
              <a:rPr lang="en-US" dirty="0">
                <a:solidFill>
                  <a:srgbClr val="0C234B"/>
                </a:solidFill>
              </a:rPr>
              <a:t>Advocating For Yourself In Professional Environments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74239"/>
            <a:ext cx="9144000" cy="828662"/>
          </a:xfrm>
        </p:spPr>
        <p:txBody>
          <a:bodyPr/>
          <a:lstStyle/>
          <a:p>
            <a:r>
              <a:rPr lang="en-US" dirty="0"/>
              <a:t>It’s Difficult But Important Work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94DE109D-1986-41C6-BED5-7E005A7E6BF2}"/>
              </a:ext>
            </a:extLst>
          </p:cNvPr>
          <p:cNvSpPr txBox="1">
            <a:spLocks/>
          </p:cNvSpPr>
          <p:nvPr/>
        </p:nvSpPr>
        <p:spPr bwMode="auto">
          <a:xfrm>
            <a:off x="6047379" y="3152415"/>
            <a:ext cx="3096621" cy="1975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0" baseline="0">
                <a:solidFill>
                  <a:srgbClr val="0C234B"/>
                </a:solidFill>
                <a:latin typeface="Verdana"/>
                <a:ea typeface="+mj-ea"/>
                <a:cs typeface="+mj-cs"/>
                <a:sym typeface="Calibri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pPr algn="l"/>
            <a:r>
              <a:rPr lang="en-US" sz="1400" kern="0" dirty="0"/>
              <a:t>Joel Muraco</a:t>
            </a:r>
            <a:br>
              <a:rPr lang="en-US" sz="1400" kern="0" dirty="0"/>
            </a:br>
            <a:r>
              <a:rPr lang="en-US" sz="1400" kern="0" dirty="0"/>
              <a:t>Ph.D. Career Counselor</a:t>
            </a:r>
            <a:br>
              <a:rPr lang="en-US" sz="1400" kern="0" dirty="0"/>
            </a:br>
            <a:r>
              <a:rPr lang="en-US" sz="1400" kern="0" dirty="0"/>
              <a:t>muraco@email.arizona.edu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D1CF456-646A-4B6E-82E8-79B94F7830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7379" y="4559250"/>
            <a:ext cx="2462076" cy="569013"/>
          </a:xfrm>
          <a:prstGeom prst="rect">
            <a:avLst/>
          </a:prstGeom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4FB432BF-EE1F-40BF-A68B-C8E60011DF9C}"/>
              </a:ext>
            </a:extLst>
          </p:cNvPr>
          <p:cNvSpPr txBox="1">
            <a:spLocks/>
          </p:cNvSpPr>
          <p:nvPr/>
        </p:nvSpPr>
        <p:spPr bwMode="auto">
          <a:xfrm>
            <a:off x="447264" y="3028308"/>
            <a:ext cx="3096621" cy="1975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0" baseline="0">
                <a:solidFill>
                  <a:srgbClr val="0C234B"/>
                </a:solidFill>
                <a:latin typeface="Verdana"/>
                <a:ea typeface="+mj-ea"/>
                <a:cs typeface="+mj-cs"/>
                <a:sym typeface="Calibri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pPr algn="l"/>
            <a:r>
              <a:rPr lang="en-US" sz="1400" kern="0" dirty="0"/>
              <a:t>Nura Dualeh</a:t>
            </a:r>
            <a:br>
              <a:rPr lang="en-US" sz="1400" kern="0" dirty="0"/>
            </a:br>
            <a:r>
              <a:rPr lang="en-US" sz="1400" kern="0" dirty="0"/>
              <a:t>Director, Undergraduate </a:t>
            </a:r>
          </a:p>
          <a:p>
            <a:pPr algn="l"/>
            <a:r>
              <a:rPr lang="en-US" sz="1400" kern="0" dirty="0"/>
              <a:t>     Research and Graduate </a:t>
            </a:r>
          </a:p>
          <a:p>
            <a:pPr algn="l"/>
            <a:r>
              <a:rPr lang="en-US" sz="1400" kern="0" dirty="0"/>
              <a:t>     Preparations Programs</a:t>
            </a:r>
            <a:br>
              <a:rPr lang="en-US" sz="1400" kern="0" dirty="0"/>
            </a:br>
            <a:r>
              <a:rPr lang="en-US" sz="1400" kern="0" dirty="0"/>
              <a:t>nura@email.arizona.edu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925B4A-AFE5-4A2A-BB8B-7227F1DA77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264" y="4574486"/>
            <a:ext cx="2462076" cy="56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01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7AAC22-3F6F-4B6A-8415-9ADEE925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10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50AEB9-5121-4ABA-A5EE-E164059F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on LinkedIn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C4B0F952-EAA9-4328-8C5F-C24011CC9570}"/>
              </a:ext>
            </a:extLst>
          </p:cNvPr>
          <p:cNvSpPr txBox="1">
            <a:spLocks/>
          </p:cNvSpPr>
          <p:nvPr/>
        </p:nvSpPr>
        <p:spPr bwMode="auto">
          <a:xfrm>
            <a:off x="765443" y="934510"/>
            <a:ext cx="7557092" cy="397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20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1pPr>
            <a:lvl2pPr marL="704850" indent="-28575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6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2pPr>
            <a:lvl3pPr marL="1047750" indent="-1714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3pPr>
            <a:lvl4pPr marL="1504950" indent="-1714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4pPr>
            <a:lvl5pPr marL="1962150" indent="-1714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5pPr>
            <a:lvl6pPr marL="22479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6pPr>
            <a:lvl7pPr marL="27051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7pPr>
            <a:lvl8pPr marL="31623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8pPr>
            <a:lvl9pPr marL="36195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9pPr>
          </a:lstStyle>
          <a:p>
            <a:r>
              <a:rPr lang="en-US" kern="0" dirty="0"/>
              <a:t>Search people</a:t>
            </a:r>
          </a:p>
          <a:p>
            <a:pPr lvl="1"/>
            <a:r>
              <a:rPr lang="en-US" kern="0" dirty="0"/>
              <a:t>LinkedIn has 660+ million active members</a:t>
            </a:r>
          </a:p>
          <a:p>
            <a:endParaRPr lang="en-US" kern="0" dirty="0"/>
          </a:p>
          <a:p>
            <a:r>
              <a:rPr lang="en-US" kern="0" dirty="0"/>
              <a:t>Search companies</a:t>
            </a:r>
          </a:p>
          <a:p>
            <a:pPr lvl="1"/>
            <a:r>
              <a:rPr lang="en-US" kern="0" dirty="0"/>
              <a:t>Every employer LinkedIn page has a “people” tab</a:t>
            </a:r>
          </a:p>
          <a:p>
            <a:endParaRPr lang="en-US" kern="0" dirty="0"/>
          </a:p>
          <a:p>
            <a:r>
              <a:rPr lang="en-US" kern="0" dirty="0"/>
              <a:t>Search school alumni</a:t>
            </a:r>
          </a:p>
          <a:p>
            <a:pPr lvl="1"/>
            <a:r>
              <a:rPr lang="en-US" kern="0" dirty="0"/>
              <a:t>Every school LinkedIn page has an “alumni” tab</a:t>
            </a:r>
          </a:p>
        </p:txBody>
      </p:sp>
    </p:spTree>
    <p:extLst>
      <p:ext uri="{BB962C8B-B14F-4D97-AF65-F5344CB8AC3E}">
        <p14:creationId xmlns:p14="http://schemas.microsoft.com/office/powerpoint/2010/main" val="1741809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7AAC22-3F6F-4B6A-8415-9ADEE925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11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50AEB9-5121-4ABA-A5EE-E164059F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on LinkedIn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C4B0F952-EAA9-4328-8C5F-C24011CC9570}"/>
              </a:ext>
            </a:extLst>
          </p:cNvPr>
          <p:cNvSpPr txBox="1">
            <a:spLocks/>
          </p:cNvSpPr>
          <p:nvPr/>
        </p:nvSpPr>
        <p:spPr bwMode="auto">
          <a:xfrm>
            <a:off x="765443" y="934510"/>
            <a:ext cx="7557092" cy="397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20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1pPr>
            <a:lvl2pPr marL="704850" indent="-28575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6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2pPr>
            <a:lvl3pPr marL="1047750" indent="-1714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3pPr>
            <a:lvl4pPr marL="1504950" indent="-1714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4pPr>
            <a:lvl5pPr marL="1962150" indent="-1714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5pPr>
            <a:lvl6pPr marL="22479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6pPr>
            <a:lvl7pPr marL="27051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7pPr>
            <a:lvl8pPr marL="31623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8pPr>
            <a:lvl9pPr marL="36195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9pPr>
          </a:lstStyle>
          <a:p>
            <a:r>
              <a:rPr lang="en-US" kern="0" dirty="0"/>
              <a:t>Send a connection request</a:t>
            </a:r>
          </a:p>
          <a:p>
            <a:endParaRPr lang="en-US" kern="0" dirty="0"/>
          </a:p>
          <a:p>
            <a:r>
              <a:rPr lang="en-US" kern="0" dirty="0"/>
              <a:t>Include a note</a:t>
            </a:r>
          </a:p>
          <a:p>
            <a:pPr lvl="1"/>
            <a:r>
              <a:rPr lang="en-US" kern="0" dirty="0"/>
              <a:t>300-character limit</a:t>
            </a:r>
          </a:p>
          <a:p>
            <a:endParaRPr lang="en-US" kern="0" dirty="0"/>
          </a:p>
          <a:p>
            <a:r>
              <a:rPr lang="en-US" kern="0" dirty="0"/>
              <a:t>Start building a relationship!</a:t>
            </a:r>
          </a:p>
        </p:txBody>
      </p:sp>
    </p:spTree>
    <p:extLst>
      <p:ext uri="{BB962C8B-B14F-4D97-AF65-F5344CB8AC3E}">
        <p14:creationId xmlns:p14="http://schemas.microsoft.com/office/powerpoint/2010/main" val="31911315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7AAC22-3F6F-4B6A-8415-9ADEE925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12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50AEB9-5121-4ABA-A5EE-E164059F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Maximize Your Mentor Relationships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C4B0F952-EAA9-4328-8C5F-C24011CC9570}"/>
              </a:ext>
            </a:extLst>
          </p:cNvPr>
          <p:cNvSpPr txBox="1">
            <a:spLocks/>
          </p:cNvSpPr>
          <p:nvPr/>
        </p:nvSpPr>
        <p:spPr bwMode="auto">
          <a:xfrm>
            <a:off x="765443" y="934510"/>
            <a:ext cx="7557092" cy="397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20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1pPr>
            <a:lvl2pPr marL="704850" indent="-28575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6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2pPr>
            <a:lvl3pPr marL="1047750" indent="-1714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3pPr>
            <a:lvl4pPr marL="1504950" indent="-1714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4pPr>
            <a:lvl5pPr marL="1962150" indent="-1714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5pPr>
            <a:lvl6pPr marL="22479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6pPr>
            <a:lvl7pPr marL="27051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7pPr>
            <a:lvl8pPr marL="31623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8pPr>
            <a:lvl9pPr marL="36195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9pPr>
          </a:lstStyle>
          <a:p>
            <a:r>
              <a:rPr lang="en-US" kern="0" dirty="0"/>
              <a:t>Know your objectives and set-up clear expectations</a:t>
            </a:r>
          </a:p>
          <a:p>
            <a:endParaRPr lang="en-US" kern="0" dirty="0"/>
          </a:p>
          <a:p>
            <a:r>
              <a:rPr lang="en-US" kern="0" dirty="0"/>
              <a:t>Communicate what you need and what would be helpful</a:t>
            </a:r>
          </a:p>
          <a:p>
            <a:endParaRPr lang="en-US" kern="0" dirty="0"/>
          </a:p>
          <a:p>
            <a:r>
              <a:rPr lang="en-US" kern="0" dirty="0"/>
              <a:t>Stay in regular contact with your mentors</a:t>
            </a:r>
          </a:p>
        </p:txBody>
      </p:sp>
    </p:spTree>
    <p:extLst>
      <p:ext uri="{BB962C8B-B14F-4D97-AF65-F5344CB8AC3E}">
        <p14:creationId xmlns:p14="http://schemas.microsoft.com/office/powerpoint/2010/main" val="30494056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CED96F-2956-474C-977A-74ED1B9F4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15389" y="4882202"/>
            <a:ext cx="505516" cy="261298"/>
          </a:xfrm>
        </p:spPr>
        <p:txBody>
          <a:bodyPr wrap="non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23131D21-4A4F-034C-896A-AD009F94F6BB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13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8ACDB36-F8E0-4ED9-8248-97F0F8A2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291" y="0"/>
            <a:ext cx="7772400" cy="11033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81521E-A1E4-45A9-9908-A034856693D0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58073874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7AAC22-3F6F-4B6A-8415-9ADEE925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2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50AEB9-5121-4ABA-A5EE-E164059F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Know Yourself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C4B0F952-EAA9-4328-8C5F-C24011CC9570}"/>
              </a:ext>
            </a:extLst>
          </p:cNvPr>
          <p:cNvSpPr txBox="1">
            <a:spLocks/>
          </p:cNvSpPr>
          <p:nvPr/>
        </p:nvSpPr>
        <p:spPr bwMode="auto">
          <a:xfrm>
            <a:off x="765443" y="934510"/>
            <a:ext cx="7557092" cy="397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20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1pPr>
            <a:lvl2pPr marL="704850" indent="-28575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6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2pPr>
            <a:lvl3pPr marL="1047750" indent="-1714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3pPr>
            <a:lvl4pPr marL="1504950" indent="-1714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4pPr>
            <a:lvl5pPr marL="1962150" indent="-1714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5pPr>
            <a:lvl6pPr marL="22479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6pPr>
            <a:lvl7pPr marL="27051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7pPr>
            <a:lvl8pPr marL="31623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8pPr>
            <a:lvl9pPr marL="36195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9pPr>
          </a:lstStyle>
          <a:p>
            <a:r>
              <a:rPr lang="en-US" kern="0" dirty="0"/>
              <a:t>Strengths and weaknesses</a:t>
            </a:r>
          </a:p>
          <a:p>
            <a:pPr lvl="1"/>
            <a:r>
              <a:rPr lang="en-US" kern="0" dirty="0"/>
              <a:t>Both soft skills and hard skills, contributions, achievements</a:t>
            </a:r>
          </a:p>
          <a:p>
            <a:pPr lvl="1"/>
            <a:r>
              <a:rPr lang="en-US" kern="0" dirty="0"/>
              <a:t>Perhaps survey those who know you well to identify these</a:t>
            </a:r>
          </a:p>
          <a:p>
            <a:pPr lvl="1"/>
            <a:endParaRPr lang="en-US" kern="0" dirty="0"/>
          </a:p>
          <a:p>
            <a:r>
              <a:rPr lang="en-US" kern="0" dirty="0"/>
              <a:t>Belief you deserve what you’re asking for</a:t>
            </a:r>
          </a:p>
          <a:p>
            <a:pPr lvl="1"/>
            <a:r>
              <a:rPr lang="en-US" kern="0" dirty="0"/>
              <a:t>In order to be a good self-advocate, you need to have self-confidence</a:t>
            </a:r>
          </a:p>
          <a:p>
            <a:pPr lvl="1"/>
            <a:r>
              <a:rPr lang="en-US" kern="0" dirty="0"/>
              <a:t>Believe in yourself and what you are doing – create excitement! </a:t>
            </a:r>
          </a:p>
          <a:p>
            <a:pPr lvl="1"/>
            <a:endParaRPr lang="en-US" kern="0" dirty="0"/>
          </a:p>
          <a:p>
            <a:r>
              <a:rPr lang="en-US" kern="0" dirty="0"/>
              <a:t>Know your value to your organization</a:t>
            </a:r>
          </a:p>
          <a:p>
            <a:pPr lvl="1"/>
            <a:r>
              <a:rPr lang="en-US" kern="0" dirty="0"/>
              <a:t>Think strategically about how your individual skills and personality type help achieve intuitional and organizational goals</a:t>
            </a:r>
          </a:p>
        </p:txBody>
      </p:sp>
    </p:spTree>
    <p:extLst>
      <p:ext uri="{BB962C8B-B14F-4D97-AF65-F5344CB8AC3E}">
        <p14:creationId xmlns:p14="http://schemas.microsoft.com/office/powerpoint/2010/main" val="21731012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7AAC22-3F6F-4B6A-8415-9ADEE925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3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50AEB9-5121-4ABA-A5EE-E164059F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Know What You Need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C4B0F952-EAA9-4328-8C5F-C24011CC9570}"/>
              </a:ext>
            </a:extLst>
          </p:cNvPr>
          <p:cNvSpPr txBox="1">
            <a:spLocks/>
          </p:cNvSpPr>
          <p:nvPr/>
        </p:nvSpPr>
        <p:spPr bwMode="auto">
          <a:xfrm>
            <a:off x="765443" y="934510"/>
            <a:ext cx="7557092" cy="397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20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1pPr>
            <a:lvl2pPr marL="704850" indent="-28575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6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2pPr>
            <a:lvl3pPr marL="1047750" indent="-1714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3pPr>
            <a:lvl4pPr marL="1504950" indent="-1714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4pPr>
            <a:lvl5pPr marL="1962150" indent="-1714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5pPr>
            <a:lvl6pPr marL="22479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6pPr>
            <a:lvl7pPr marL="27051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7pPr>
            <a:lvl8pPr marL="31623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8pPr>
            <a:lvl9pPr marL="36195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9pPr>
          </a:lstStyle>
          <a:p>
            <a:r>
              <a:rPr lang="en-US" kern="0" dirty="0"/>
              <a:t>Identify your objective</a:t>
            </a:r>
          </a:p>
          <a:p>
            <a:pPr lvl="1"/>
            <a:r>
              <a:rPr lang="en-US" kern="0" dirty="0"/>
              <a:t>Have a very clear idea of what it is you need</a:t>
            </a:r>
          </a:p>
          <a:p>
            <a:pPr lvl="1"/>
            <a:endParaRPr lang="en-US" kern="0" dirty="0"/>
          </a:p>
          <a:p>
            <a:r>
              <a:rPr lang="en-US" kern="0" dirty="0"/>
              <a:t>Know your rights</a:t>
            </a:r>
          </a:p>
          <a:p>
            <a:pPr lvl="1"/>
            <a:r>
              <a:rPr lang="en-US" kern="0" dirty="0"/>
              <a:t>What you might need might be required by law</a:t>
            </a:r>
          </a:p>
          <a:p>
            <a:pPr lvl="1"/>
            <a:endParaRPr lang="en-US" kern="0" dirty="0"/>
          </a:p>
          <a:p>
            <a:r>
              <a:rPr lang="en-US" kern="0" dirty="0"/>
              <a:t>Set boundaries</a:t>
            </a:r>
          </a:p>
          <a:p>
            <a:pPr lvl="1"/>
            <a:r>
              <a:rPr lang="en-US" kern="0" dirty="0"/>
              <a:t>Know what it is that is acceptable to you</a:t>
            </a:r>
          </a:p>
          <a:p>
            <a:pPr lvl="1"/>
            <a:endParaRPr lang="en-US" kern="0" dirty="0"/>
          </a:p>
          <a:p>
            <a:r>
              <a:rPr lang="en-US" kern="0" dirty="0"/>
              <a:t>Consult literature</a:t>
            </a:r>
          </a:p>
          <a:p>
            <a:pPr lvl="1"/>
            <a:r>
              <a:rPr lang="en-US" kern="0" dirty="0"/>
              <a:t>Sometimes, there is research to back what you want! </a:t>
            </a:r>
          </a:p>
          <a:p>
            <a:pPr lvl="2"/>
            <a:r>
              <a:rPr lang="en-US" kern="0" dirty="0"/>
              <a:t>Example: work from home option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030606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7AAC22-3F6F-4B6A-8415-9ADEE925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4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50AEB9-5121-4ABA-A5EE-E164059F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The Request 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C4B0F952-EAA9-4328-8C5F-C24011CC9570}"/>
              </a:ext>
            </a:extLst>
          </p:cNvPr>
          <p:cNvSpPr txBox="1">
            <a:spLocks/>
          </p:cNvSpPr>
          <p:nvPr/>
        </p:nvSpPr>
        <p:spPr bwMode="auto">
          <a:xfrm>
            <a:off x="765443" y="934510"/>
            <a:ext cx="7557092" cy="397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20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1pPr>
            <a:lvl2pPr marL="704850" indent="-28575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6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2pPr>
            <a:lvl3pPr marL="1047750" indent="-1714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3pPr>
            <a:lvl4pPr marL="1504950" indent="-1714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4pPr>
            <a:lvl5pPr marL="1962150" indent="-1714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5pPr>
            <a:lvl6pPr marL="22479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6pPr>
            <a:lvl7pPr marL="27051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7pPr>
            <a:lvl8pPr marL="31623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8pPr>
            <a:lvl9pPr marL="36195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9pPr>
          </a:lstStyle>
          <a:p>
            <a:r>
              <a:rPr lang="en-US" kern="0" dirty="0"/>
              <a:t>Keep emotions out of it</a:t>
            </a:r>
          </a:p>
          <a:p>
            <a:pPr lvl="1"/>
            <a:r>
              <a:rPr lang="en-US" kern="0" dirty="0"/>
              <a:t>This can be challenging</a:t>
            </a:r>
          </a:p>
          <a:p>
            <a:pPr lvl="1"/>
            <a:endParaRPr lang="en-US" kern="0" dirty="0"/>
          </a:p>
          <a:p>
            <a:r>
              <a:rPr lang="en-US" kern="0" dirty="0"/>
              <a:t>Tailor your request</a:t>
            </a:r>
          </a:p>
          <a:p>
            <a:pPr lvl="1"/>
            <a:r>
              <a:rPr lang="en-US" kern="0" dirty="0"/>
              <a:t>Can you frame your request in a way that will resonate with who you are asking</a:t>
            </a:r>
          </a:p>
          <a:p>
            <a:pPr lvl="1"/>
            <a:endParaRPr lang="en-US" kern="0" dirty="0"/>
          </a:p>
          <a:p>
            <a:r>
              <a:rPr lang="en-US" kern="0" dirty="0"/>
              <a:t>Don’t ask for less than you deserve</a:t>
            </a:r>
          </a:p>
          <a:p>
            <a:pPr lvl="1"/>
            <a:r>
              <a:rPr lang="en-US" kern="0" dirty="0"/>
              <a:t>Your boss won’t know you’re asking for less</a:t>
            </a:r>
          </a:p>
          <a:p>
            <a:pPr lvl="1"/>
            <a:endParaRPr lang="en-US" kern="0" dirty="0"/>
          </a:p>
          <a:p>
            <a:r>
              <a:rPr lang="en-US" kern="0" dirty="0"/>
              <a:t>Be specific about what and when</a:t>
            </a:r>
          </a:p>
          <a:p>
            <a:pPr lvl="1"/>
            <a:r>
              <a:rPr lang="en-US" kern="0" dirty="0"/>
              <a:t>Offer potential viable solutions or paths to move forward</a:t>
            </a:r>
          </a:p>
        </p:txBody>
      </p:sp>
    </p:spTree>
    <p:extLst>
      <p:ext uri="{BB962C8B-B14F-4D97-AF65-F5344CB8AC3E}">
        <p14:creationId xmlns:p14="http://schemas.microsoft.com/office/powerpoint/2010/main" val="5454136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7AAC22-3F6F-4B6A-8415-9ADEE925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5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50AEB9-5121-4ABA-A5EE-E164059F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Move Forward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C4B0F952-EAA9-4328-8C5F-C24011CC9570}"/>
              </a:ext>
            </a:extLst>
          </p:cNvPr>
          <p:cNvSpPr txBox="1">
            <a:spLocks/>
          </p:cNvSpPr>
          <p:nvPr/>
        </p:nvSpPr>
        <p:spPr bwMode="auto">
          <a:xfrm>
            <a:off x="765443" y="934510"/>
            <a:ext cx="7557092" cy="397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20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1pPr>
            <a:lvl2pPr marL="704850" indent="-28575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6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2pPr>
            <a:lvl3pPr marL="1047750" indent="-1714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3pPr>
            <a:lvl4pPr marL="1504950" indent="-1714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4pPr>
            <a:lvl5pPr marL="1962150" indent="-1714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5pPr>
            <a:lvl6pPr marL="22479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6pPr>
            <a:lvl7pPr marL="27051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7pPr>
            <a:lvl8pPr marL="31623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8pPr>
            <a:lvl9pPr marL="36195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9pPr>
          </a:lstStyle>
          <a:p>
            <a:r>
              <a:rPr lang="en-US" kern="0" dirty="0"/>
              <a:t>Success: getting what you need! </a:t>
            </a:r>
          </a:p>
          <a:p>
            <a:pPr lvl="1"/>
            <a:endParaRPr lang="en-US" kern="0" dirty="0"/>
          </a:p>
          <a:p>
            <a:r>
              <a:rPr lang="en-US" kern="0" dirty="0"/>
              <a:t>If denied: take charge anyway</a:t>
            </a:r>
          </a:p>
          <a:p>
            <a:pPr lvl="1"/>
            <a:r>
              <a:rPr lang="en-US" kern="0" dirty="0"/>
              <a:t>Don’t let a “no” stop you – seek out what you need elsewhere if possible</a:t>
            </a:r>
          </a:p>
          <a:p>
            <a:pPr lvl="1"/>
            <a:endParaRPr lang="en-US" kern="0" dirty="0"/>
          </a:p>
          <a:p>
            <a:r>
              <a:rPr lang="en-US" kern="0" dirty="0"/>
              <a:t>Rally support systems</a:t>
            </a:r>
          </a:p>
          <a:p>
            <a:pPr lvl="1"/>
            <a:r>
              <a:rPr lang="en-US" kern="0" dirty="0"/>
              <a:t>Can help you debrief, evaluate, and create a new plan</a:t>
            </a:r>
          </a:p>
          <a:p>
            <a:pPr lvl="1"/>
            <a:r>
              <a:rPr lang="en-US" kern="0" dirty="0"/>
              <a:t>Can help build up your self-confidence and self-worth if needed</a:t>
            </a:r>
          </a:p>
          <a:p>
            <a:pPr lvl="1"/>
            <a:endParaRPr lang="en-US" kern="0" dirty="0"/>
          </a:p>
          <a:p>
            <a:r>
              <a:rPr lang="en-US" kern="0" dirty="0"/>
              <a:t>Find mentors</a:t>
            </a:r>
          </a:p>
          <a:p>
            <a:pPr lvl="1"/>
            <a:r>
              <a:rPr lang="en-US" kern="0" dirty="0"/>
              <a:t>This is likely the #1 thing YOU can do to support YOUR goals</a:t>
            </a:r>
          </a:p>
        </p:txBody>
      </p:sp>
    </p:spTree>
    <p:extLst>
      <p:ext uri="{BB962C8B-B14F-4D97-AF65-F5344CB8AC3E}">
        <p14:creationId xmlns:p14="http://schemas.microsoft.com/office/powerpoint/2010/main" val="1829037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7AAC22-3F6F-4B6A-8415-9ADEE925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50AEB9-5121-4ABA-A5EE-E164059F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Mentoring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C4B0F952-EAA9-4328-8C5F-C24011CC9570}"/>
              </a:ext>
            </a:extLst>
          </p:cNvPr>
          <p:cNvSpPr txBox="1">
            <a:spLocks/>
          </p:cNvSpPr>
          <p:nvPr/>
        </p:nvSpPr>
        <p:spPr bwMode="auto">
          <a:xfrm>
            <a:off x="765443" y="934510"/>
            <a:ext cx="7557092" cy="397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20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1pPr>
            <a:lvl2pPr marL="704850" indent="-28575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6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2pPr>
            <a:lvl3pPr marL="1047750" indent="-1714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3pPr>
            <a:lvl4pPr marL="1504950" indent="-1714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4pPr>
            <a:lvl5pPr marL="1962150" indent="-1714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5pPr>
            <a:lvl6pPr marL="22479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6pPr>
            <a:lvl7pPr marL="27051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7pPr>
            <a:lvl8pPr marL="31623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8pPr>
            <a:lvl9pPr marL="36195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9pPr>
          </a:lstStyle>
          <a:p>
            <a:r>
              <a:rPr lang="en-US" kern="0" dirty="0"/>
              <a:t>Benefits: </a:t>
            </a:r>
          </a:p>
          <a:p>
            <a:pPr lvl="1"/>
            <a:r>
              <a:rPr lang="en-US" kern="0" dirty="0"/>
              <a:t>Increased productivity</a:t>
            </a:r>
          </a:p>
          <a:p>
            <a:pPr lvl="2"/>
            <a:r>
              <a:rPr lang="en-US" kern="0" dirty="0"/>
              <a:t>Increased sense of support for research</a:t>
            </a:r>
          </a:p>
          <a:p>
            <a:pPr lvl="2"/>
            <a:r>
              <a:rPr lang="en-US" kern="0" dirty="0"/>
              <a:t>Heightened teaching effectiveness</a:t>
            </a:r>
          </a:p>
          <a:p>
            <a:pPr lvl="1"/>
            <a:r>
              <a:rPr lang="en-US" kern="0" dirty="0"/>
              <a:t>Higher career satisfaction</a:t>
            </a:r>
          </a:p>
          <a:p>
            <a:pPr lvl="1"/>
            <a:r>
              <a:rPr lang="en-US" kern="0" dirty="0"/>
              <a:t>Lower feelings of isolation</a:t>
            </a:r>
          </a:p>
          <a:p>
            <a:pPr lvl="1"/>
            <a:r>
              <a:rPr lang="en-US" kern="0" dirty="0"/>
              <a:t>Greeter sense of fit</a:t>
            </a:r>
          </a:p>
          <a:p>
            <a:pPr lvl="1"/>
            <a:r>
              <a:rPr lang="en-US" kern="0" dirty="0"/>
              <a:t>Feelings of acceptance by community</a:t>
            </a:r>
          </a:p>
          <a:p>
            <a:pPr lvl="1"/>
            <a:r>
              <a:rPr lang="en-US" kern="0" dirty="0"/>
              <a:t>Becoming familiar with climate and organizational culture</a:t>
            </a:r>
          </a:p>
          <a:p>
            <a:pPr lvl="1"/>
            <a:r>
              <a:rPr lang="en-US" kern="0" dirty="0"/>
              <a:t>Negotiating personal and professional identities</a:t>
            </a:r>
          </a:p>
          <a:p>
            <a:pPr lvl="1"/>
            <a:r>
              <a:rPr lang="en-US" kern="0" dirty="0"/>
              <a:t>Socializing </a:t>
            </a:r>
          </a:p>
        </p:txBody>
      </p:sp>
    </p:spTree>
    <p:extLst>
      <p:ext uri="{BB962C8B-B14F-4D97-AF65-F5344CB8AC3E}">
        <p14:creationId xmlns:p14="http://schemas.microsoft.com/office/powerpoint/2010/main" val="8997697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0C8364-9257-44CE-8212-9E44528C0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131D21-4A4F-034C-896A-AD009F94F6B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ＭＳ Ｐゴシック" charset="0"/>
                <a:cs typeface="Calibri" charset="0"/>
                <a:sym typeface="Calibri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ＭＳ Ｐゴシック" charset="0"/>
              <a:cs typeface="Calibri" charset="0"/>
              <a:sym typeface="Calibri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752631-99EF-46C0-8102-50A793801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36" y="1792133"/>
            <a:ext cx="8239327" cy="15592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rgbClr val="0C234B"/>
                </a:solidFill>
                <a:ea typeface="+mj-ea"/>
                <a:cs typeface="+mj-cs"/>
              </a:rPr>
              <a:t>What does a mentor look like? </a:t>
            </a:r>
          </a:p>
        </p:txBody>
      </p:sp>
    </p:spTree>
    <p:extLst>
      <p:ext uri="{BB962C8B-B14F-4D97-AF65-F5344CB8AC3E}">
        <p14:creationId xmlns:p14="http://schemas.microsoft.com/office/powerpoint/2010/main" val="341242564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7AAC22-3F6F-4B6A-8415-9ADEE925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8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50AEB9-5121-4ABA-A5EE-E164059F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Mentoring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C4B0F952-EAA9-4328-8C5F-C24011CC9570}"/>
              </a:ext>
            </a:extLst>
          </p:cNvPr>
          <p:cNvSpPr txBox="1">
            <a:spLocks/>
          </p:cNvSpPr>
          <p:nvPr/>
        </p:nvSpPr>
        <p:spPr bwMode="auto">
          <a:xfrm>
            <a:off x="765443" y="934510"/>
            <a:ext cx="7557092" cy="397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20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1pPr>
            <a:lvl2pPr marL="704850" indent="-28575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6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2pPr>
            <a:lvl3pPr marL="1047750" indent="-1714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3pPr>
            <a:lvl4pPr marL="1504950" indent="-1714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4pPr>
            <a:lvl5pPr marL="1962150" indent="-1714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5pPr>
            <a:lvl6pPr marL="22479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6pPr>
            <a:lvl7pPr marL="27051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7pPr>
            <a:lvl8pPr marL="31623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8pPr>
            <a:lvl9pPr marL="36195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9pPr>
          </a:lstStyle>
          <a:p>
            <a:r>
              <a:rPr lang="en-US" kern="0" dirty="0"/>
              <a:t>Building a large and diverse network of mentors is most helpful</a:t>
            </a:r>
          </a:p>
          <a:p>
            <a:pPr lvl="2"/>
            <a:endParaRPr lang="en-US" kern="0" dirty="0"/>
          </a:p>
          <a:p>
            <a:pPr lvl="1"/>
            <a:r>
              <a:rPr lang="en-US" kern="0" dirty="0"/>
              <a:t>Mentors within your department/discipline</a:t>
            </a:r>
          </a:p>
          <a:p>
            <a:pPr lvl="1"/>
            <a:endParaRPr lang="en-US" kern="0" dirty="0"/>
          </a:p>
          <a:p>
            <a:pPr lvl="1"/>
            <a:r>
              <a:rPr lang="en-US" kern="0" dirty="0"/>
              <a:t>Mentors within the university</a:t>
            </a:r>
          </a:p>
          <a:p>
            <a:pPr lvl="1"/>
            <a:endParaRPr lang="en-US" kern="0" dirty="0"/>
          </a:p>
          <a:p>
            <a:pPr lvl="1"/>
            <a:r>
              <a:rPr lang="en-US" kern="0" dirty="0"/>
              <a:t>Mentors outside the university</a:t>
            </a:r>
          </a:p>
          <a:p>
            <a:pPr lvl="1"/>
            <a:endParaRPr lang="en-US" kern="0" dirty="0"/>
          </a:p>
          <a:p>
            <a:pPr lvl="1"/>
            <a:r>
              <a:rPr lang="en-US" kern="0" dirty="0"/>
              <a:t>Peer mentors</a:t>
            </a:r>
          </a:p>
          <a:p>
            <a:pPr lvl="1"/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9027478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7AAC22-3F6F-4B6A-8415-9ADEE925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9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50AEB9-5121-4ABA-A5EE-E164059F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Mentoring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C4B0F952-EAA9-4328-8C5F-C24011CC9570}"/>
              </a:ext>
            </a:extLst>
          </p:cNvPr>
          <p:cNvSpPr txBox="1">
            <a:spLocks/>
          </p:cNvSpPr>
          <p:nvPr/>
        </p:nvSpPr>
        <p:spPr bwMode="auto">
          <a:xfrm>
            <a:off x="765443" y="934510"/>
            <a:ext cx="7557092" cy="397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20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1pPr>
            <a:lvl2pPr marL="704850" indent="-28575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6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2pPr>
            <a:lvl3pPr marL="1047750" indent="-1714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3pPr>
            <a:lvl4pPr marL="1504950" indent="-1714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4pPr>
            <a:lvl5pPr marL="1962150" indent="-1714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E0B34"/>
              </a:buClr>
              <a:buFont typeface="Arial"/>
              <a:buChar char="•"/>
              <a:defRPr sz="1200">
                <a:solidFill>
                  <a:srgbClr val="6F868D"/>
                </a:solidFill>
                <a:latin typeface="Verdana"/>
                <a:ea typeface="+mn-ea"/>
                <a:cs typeface="Verdana"/>
                <a:sym typeface="Calibri" charset="0"/>
              </a:defRPr>
            </a:lvl5pPr>
            <a:lvl6pPr marL="22479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6pPr>
            <a:lvl7pPr marL="27051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7pPr>
            <a:lvl8pPr marL="31623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8pPr>
            <a:lvl9pPr marL="3619500" algn="ctr" rtl="0" fontAlgn="base">
              <a:spcBef>
                <a:spcPts val="500"/>
              </a:spcBef>
              <a:spcAft>
                <a:spcPct val="0"/>
              </a:spcAft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9pPr>
          </a:lstStyle>
          <a:p>
            <a:r>
              <a:rPr lang="en-US" kern="0" dirty="0"/>
              <a:t>Diverse network of mentors: </a:t>
            </a:r>
          </a:p>
          <a:p>
            <a:pPr lvl="1"/>
            <a:endParaRPr lang="en-US" kern="0" dirty="0"/>
          </a:p>
          <a:p>
            <a:pPr lvl="1"/>
            <a:r>
              <a:rPr lang="en-US" kern="0" dirty="0"/>
              <a:t>Greater “mentor on demand” </a:t>
            </a:r>
          </a:p>
          <a:p>
            <a:pPr lvl="1"/>
            <a:endParaRPr lang="en-US" kern="0" dirty="0"/>
          </a:p>
          <a:p>
            <a:pPr lvl="1"/>
            <a:r>
              <a:rPr lang="en-US" kern="0" dirty="0"/>
              <a:t>Less work for any one mentor</a:t>
            </a:r>
          </a:p>
          <a:p>
            <a:pPr lvl="1"/>
            <a:endParaRPr lang="en-US" kern="0" dirty="0"/>
          </a:p>
          <a:p>
            <a:pPr lvl="1"/>
            <a:r>
              <a:rPr lang="en-US" kern="0" dirty="0"/>
              <a:t>Greater number of perspectives = more ideas</a:t>
            </a:r>
          </a:p>
          <a:p>
            <a:pPr lvl="1"/>
            <a:endParaRPr lang="en-US" kern="0" dirty="0"/>
          </a:p>
          <a:p>
            <a:r>
              <a:rPr lang="en-US" kern="0" dirty="0"/>
              <a:t>Look beyond the university for your mentors</a:t>
            </a:r>
          </a:p>
          <a:p>
            <a:pPr lvl="1"/>
            <a:endParaRPr lang="en-US" kern="0" dirty="0"/>
          </a:p>
          <a:p>
            <a:pPr lvl="1"/>
            <a:r>
              <a:rPr lang="en-US" kern="0" dirty="0"/>
              <a:t>LinkedIn is great for this! </a:t>
            </a:r>
          </a:p>
        </p:txBody>
      </p:sp>
    </p:spTree>
    <p:extLst>
      <p:ext uri="{BB962C8B-B14F-4D97-AF65-F5344CB8AC3E}">
        <p14:creationId xmlns:p14="http://schemas.microsoft.com/office/powerpoint/2010/main" val="30233639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- Title Slide">
  <a:themeElements>
    <a:clrScheme name="Default - 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Calibri"/>
        <a:ea typeface="ヒラギノ角ゴ ProN W3"/>
        <a:cs typeface="ヒラギノ角ゴ ProN W3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12700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  <a:ext uri="{FAA26D3D-D897-4be2-8F04-BA451C77F1D7}">
            <ma14:placeholderFlag xmlns:ma14="http://schemas.microsoft.com/office/mac/drawingml/2011/main" xmlns="" val="1"/>
          </a:ext>
        </a:extLst>
      </a:spPr>
      <a:bodyPr vert="horz" wrap="square" lIns="38100" tIns="38100" rIns="38100" bIns="38100" numCol="1" anchor="ctr" anchorCtr="0" compatLnSpc="1">
        <a:prstTxWarp prst="textNoShape">
          <a:avLst/>
        </a:prstTxWarp>
      </a:bodyPr>
      <a:lstStyle>
        <a:defPPr>
          <a:defRPr sz="3400" b="0" i="0" dirty="0" smtClean="0">
            <a:latin typeface="Times New Roman"/>
          </a:defRPr>
        </a:defPPr>
      </a:lstStyle>
    </a:tx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800</Words>
  <Application>Microsoft Office PowerPoint</Application>
  <PresentationFormat>On-screen Show (16:9)</PresentationFormat>
  <Paragraphs>156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</vt:lpstr>
      <vt:lpstr>Verdana</vt:lpstr>
      <vt:lpstr>Default - Title Slide</vt:lpstr>
      <vt:lpstr>Advocating For Yourself In Professional Environments</vt:lpstr>
      <vt:lpstr>Step 1: Know Yourself</vt:lpstr>
      <vt:lpstr>Step 2: Know What You Need</vt:lpstr>
      <vt:lpstr>Step 3: The Request </vt:lpstr>
      <vt:lpstr>Step 4: Move Forward</vt:lpstr>
      <vt:lpstr>Mentoring</vt:lpstr>
      <vt:lpstr>PowerPoint Presentation</vt:lpstr>
      <vt:lpstr>Mentoring</vt:lpstr>
      <vt:lpstr>Mentoring</vt:lpstr>
      <vt:lpstr>Networking on LinkedIn</vt:lpstr>
      <vt:lpstr>Networking on LinkedIn</vt:lpstr>
      <vt:lpstr>Maximize Your Mentor Relationships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Your Alt-Ac Career</dc:title>
  <dc:creator>Muraco, Joel A - (muraco)</dc:creator>
  <cp:lastModifiedBy>Treloar, Donna R - (dtreloar)</cp:lastModifiedBy>
  <cp:revision>91</cp:revision>
  <dcterms:created xsi:type="dcterms:W3CDTF">2020-05-21T22:53:00Z</dcterms:created>
  <dcterms:modified xsi:type="dcterms:W3CDTF">2020-11-02T18:08:22Z</dcterms:modified>
</cp:coreProperties>
</file>