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5"/>
  </p:notesMasterIdLst>
  <p:sldIdLst>
    <p:sldId id="462" r:id="rId2"/>
    <p:sldId id="572" r:id="rId3"/>
    <p:sldId id="573" r:id="rId4"/>
    <p:sldId id="574" r:id="rId5"/>
    <p:sldId id="575" r:id="rId6"/>
    <p:sldId id="579" r:id="rId7"/>
    <p:sldId id="565" r:id="rId8"/>
    <p:sldId id="581" r:id="rId9"/>
    <p:sldId id="582" r:id="rId10"/>
    <p:sldId id="583" r:id="rId11"/>
    <p:sldId id="584" r:id="rId12"/>
    <p:sldId id="585" r:id="rId13"/>
    <p:sldId id="586" r:id="rId14"/>
  </p:sldIdLst>
  <p:sldSz cx="9144000" cy="5143500" type="screen16x9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1pPr>
    <a:lvl2pPr marL="4572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2pPr>
    <a:lvl3pPr marL="9144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3pPr>
    <a:lvl4pPr marL="13716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4pPr>
    <a:lvl5pPr marL="18288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5pPr>
    <a:lvl6pPr marL="2286000" algn="l" defTabSz="4572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6pPr>
    <a:lvl7pPr marL="2743200" algn="l" defTabSz="4572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7pPr>
    <a:lvl8pPr marL="3200400" algn="l" defTabSz="4572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8pPr>
    <a:lvl9pPr marL="3657600" algn="l" defTabSz="4572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311">
          <p15:clr>
            <a:srgbClr val="A4A3A4"/>
          </p15:clr>
        </p15:guide>
        <p15:guide id="2" pos="2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notes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B0520"/>
    <a:srgbClr val="0C234B"/>
    <a:srgbClr val="333333"/>
    <a:srgbClr val="C8D9D8"/>
    <a:srgbClr val="6F868D"/>
    <a:srgbClr val="83B1E3"/>
    <a:srgbClr val="0686EF"/>
    <a:srgbClr val="FAD7AA"/>
    <a:srgbClr val="8BBEE2"/>
    <a:srgbClr val="BE0B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711" autoAdjust="0"/>
    <p:restoredTop sz="72257" autoAdjust="0"/>
  </p:normalViewPr>
  <p:slideViewPr>
    <p:cSldViewPr snapToGrid="0">
      <p:cViewPr varScale="1">
        <p:scale>
          <a:sx n="109" d="100"/>
          <a:sy n="109" d="100"/>
        </p:scale>
        <p:origin x="1440" y="78"/>
      </p:cViewPr>
      <p:guideLst>
        <p:guide orient="horz" pos="311"/>
        <p:guide pos="2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E3684C-F081-544B-8C90-A5795DCABDF2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41DD33-2A06-9443-920E-9A8794B892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5024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gradcenter.arizona.edu/" TargetMode="External"/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Website: </a:t>
            </a:r>
          </a:p>
          <a:p>
            <a:r>
              <a:rPr lang="en-US" dirty="0">
                <a:hlinkClick r:id="rId3"/>
              </a:rPr>
              <a:t>https://gradcenter.arizona.edu/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41DD33-2A06-9443-920E-9A8794B8924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18210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541DD33-2A06-9443-920E-9A8794B89243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244404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541DD33-2A06-9443-920E-9A8794B89243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886192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541DD33-2A06-9443-920E-9A8794B89243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02790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information on advocating for yourself comes from the following sites: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="1" dirty="0"/>
              <a:t>How to advocate for yourself on the job: </a:t>
            </a:r>
            <a:br>
              <a:rPr lang="en-US" dirty="0"/>
            </a:br>
            <a:r>
              <a:rPr lang="en-US" dirty="0"/>
              <a:t>https://www.monster.com/career-advice/article/how-to-advocate-for-yourself-at-work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="1" dirty="0"/>
              <a:t>7 ways to advocate for yourself at work: </a:t>
            </a:r>
            <a:br>
              <a:rPr lang="en-US" dirty="0"/>
            </a:br>
            <a:r>
              <a:rPr lang="en-US" dirty="0"/>
              <a:t>https://www.bustle.com/articles/140219-7-ways-to-advocate-for-yourself-at-work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="1" dirty="0"/>
              <a:t>How to advocate for yourself at work: </a:t>
            </a:r>
            <a:br>
              <a:rPr lang="en-US" dirty="0"/>
            </a:br>
            <a:r>
              <a:rPr lang="en-US" dirty="0"/>
              <a:t>https://seegirlwork.com/advocate-for-yourself-at-work/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="1" dirty="0"/>
              <a:t>6 Ways to advocate for yourself at work: </a:t>
            </a:r>
            <a:br>
              <a:rPr lang="en-US" dirty="0"/>
            </a:br>
            <a:r>
              <a:rPr lang="en-US" dirty="0"/>
              <a:t>https://www.eden.io/blog/6-ways-to-advocate-for-yourself-at-work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541DD33-2A06-9443-920E-9A8794B8924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84218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541DD33-2A06-9443-920E-9A8794B8924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80152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541DD33-2A06-9443-920E-9A8794B8924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8401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541DD33-2A06-9443-920E-9A8794B8924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65252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Information on Mentoring comes from Laura Hunter, Ph.D. in UA Initiatives for Organizational Inclusion. Her email is lahunter@arizona.edu. </a:t>
            </a:r>
          </a:p>
          <a:p>
            <a:endParaRPr lang="en-US" dirty="0"/>
          </a:p>
          <a:p>
            <a:r>
              <a:rPr lang="en-US" dirty="0"/>
              <a:t>Her presentation is included separately for additional detail and information on the subject.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541DD33-2A06-9443-920E-9A8794B8924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568828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kern="0" dirty="0"/>
              <a:t>Idea of a network (your circles overlap – there are mentors everywhere) </a:t>
            </a:r>
          </a:p>
          <a:p>
            <a:r>
              <a:rPr lang="en-US" kern="0" dirty="0"/>
              <a:t>You have had mentors, you have the capacity to be a mentor, you know what you need. </a:t>
            </a:r>
          </a:p>
          <a:p>
            <a:r>
              <a:rPr lang="en-US" kern="0" dirty="0"/>
              <a:t>Be creative how you link!  </a:t>
            </a:r>
          </a:p>
          <a:p>
            <a:endParaRPr lang="en-US" b="0" dirty="0"/>
          </a:p>
          <a:p>
            <a:r>
              <a:rPr lang="en-US" kern="0" dirty="0"/>
              <a:t>Not always what you look like – but “like-minded”</a:t>
            </a:r>
          </a:p>
          <a:p>
            <a:r>
              <a:rPr lang="en-US" kern="0" dirty="0"/>
              <a:t>Sometimes shared characteristics are important</a:t>
            </a:r>
          </a:p>
          <a:p>
            <a:r>
              <a:rPr lang="en-US" kern="0" dirty="0"/>
              <a:t>Different mentors for different segments of life </a:t>
            </a:r>
            <a:endParaRPr lang="en-US" b="0" dirty="0"/>
          </a:p>
          <a:p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541DD33-2A06-9443-920E-9A8794B8924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97479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kern="0" dirty="0"/>
              <a:t>You’re doing impressive things and mentors can help you see it! </a:t>
            </a:r>
          </a:p>
          <a:p>
            <a:r>
              <a:rPr lang="en-US" kern="0" dirty="0"/>
              <a:t>Diverse mentors can help you if you feel boxed in</a:t>
            </a:r>
          </a:p>
          <a:p>
            <a:r>
              <a:rPr lang="en-US" kern="0" dirty="0"/>
              <a:t>Different mentors will have different ideas about how to balance wellness and work-life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541DD33-2A06-9443-920E-9A8794B8924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76278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541DD33-2A06-9443-920E-9A8794B89243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0547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1153206"/>
            <a:ext cx="7772400" cy="1101725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US" dirty="0"/>
              <a:t>SAMPLE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2431336"/>
            <a:ext cx="6400800" cy="828662"/>
          </a:xfrm>
        </p:spPr>
        <p:txBody>
          <a:bodyPr/>
          <a:lstStyle>
            <a:lvl1pPr marL="0" indent="0" algn="ctr">
              <a:buNone/>
              <a:defRPr sz="2000" baseline="0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Sample text or subtitle</a:t>
            </a:r>
          </a:p>
        </p:txBody>
      </p:sp>
      <p:sp>
        <p:nvSpPr>
          <p:cNvPr id="4" name="Text Box 3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48CD09-1EE7-8745-AB3C-21E7A359E5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46813" y="4015014"/>
            <a:ext cx="2256972" cy="1128486"/>
          </a:xfrm>
          <a:prstGeom prst="rect">
            <a:avLst/>
          </a:prstGeom>
        </p:spPr>
      </p:pic>
      <p:pic>
        <p:nvPicPr>
          <p:cNvPr id="7" name="Picture 6" descr="triangles_red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7199" y="998277"/>
            <a:ext cx="606552" cy="82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0636110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e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31D21-4A4F-034C-896A-AD009F94F6BB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685291" y="0"/>
            <a:ext cx="7772400" cy="1103313"/>
          </a:xfrm>
        </p:spPr>
        <p:txBody>
          <a:bodyPr/>
          <a:lstStyle>
            <a:lvl1pPr>
              <a:defRPr sz="2000" baseline="0">
                <a:solidFill>
                  <a:srgbClr val="0C234B"/>
                </a:solidFill>
              </a:defRPr>
            </a:lvl1pPr>
          </a:lstStyle>
          <a:p>
            <a:r>
              <a:rPr lang="en-US" dirty="0"/>
              <a:t>SAMPLE HEADER</a:t>
            </a:r>
          </a:p>
        </p:txBody>
      </p:sp>
      <p:sp>
        <p:nvSpPr>
          <p:cNvPr id="13" name="Text Placeholder 2"/>
          <p:cNvSpPr>
            <a:spLocks noGrp="1"/>
          </p:cNvSpPr>
          <p:nvPr>
            <p:ph idx="1"/>
          </p:nvPr>
        </p:nvSpPr>
        <p:spPr>
          <a:xfrm>
            <a:off x="765443" y="1713986"/>
            <a:ext cx="3599264" cy="29717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Text Placeholder 2"/>
          <p:cNvSpPr>
            <a:spLocks noGrp="1"/>
          </p:cNvSpPr>
          <p:nvPr>
            <p:ph idx="13"/>
          </p:nvPr>
        </p:nvSpPr>
        <p:spPr>
          <a:xfrm>
            <a:off x="4723271" y="1713986"/>
            <a:ext cx="3599264" cy="29717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82168210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agraph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85291" y="0"/>
            <a:ext cx="7772400" cy="1103313"/>
          </a:xfrm>
        </p:spPr>
        <p:txBody>
          <a:bodyPr/>
          <a:lstStyle>
            <a:lvl1pPr>
              <a:defRPr sz="2000" baseline="0">
                <a:solidFill>
                  <a:srgbClr val="0C234B"/>
                </a:solidFill>
              </a:defRPr>
            </a:lvl1pPr>
          </a:lstStyle>
          <a:p>
            <a:r>
              <a:rPr lang="en-US" dirty="0"/>
              <a:t>SAMPLE HEADER</a:t>
            </a:r>
          </a:p>
        </p:txBody>
      </p:sp>
      <p:sp>
        <p:nvSpPr>
          <p:cNvPr id="5" name="Text Box 3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B17539-672D-2847-B799-9A2A8D95C7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2" name="Text Placeholder 2"/>
          <p:cNvSpPr>
            <a:spLocks noGrp="1"/>
          </p:cNvSpPr>
          <p:nvPr>
            <p:ph idx="1" hasCustomPrompt="1"/>
          </p:nvPr>
        </p:nvSpPr>
        <p:spPr>
          <a:xfrm>
            <a:off x="950387" y="2157897"/>
            <a:ext cx="3845859" cy="14180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400" b="0" i="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Sample Basic Paragraph.</a:t>
            </a:r>
            <a:r>
              <a:rPr lang="en-US" baseline="0" dirty="0"/>
              <a:t> </a:t>
            </a:r>
            <a:r>
              <a:rPr lang="en-US" dirty="0"/>
              <a:t>This is what the text would look</a:t>
            </a:r>
            <a:r>
              <a:rPr lang="en-US" baseline="0" dirty="0"/>
              <a:t> like in a paragraph. This is what the text would look like in a paragraph. This is what the text would look like.</a:t>
            </a:r>
            <a:endParaRPr lang="en-US" dirty="0"/>
          </a:p>
          <a:p>
            <a:pPr lvl="0"/>
            <a:endParaRPr lang="en-US" dirty="0"/>
          </a:p>
        </p:txBody>
      </p:sp>
      <p:sp>
        <p:nvSpPr>
          <p:cNvPr id="14" name="Text Placeholder 2"/>
          <p:cNvSpPr>
            <a:spLocks noGrp="1"/>
          </p:cNvSpPr>
          <p:nvPr>
            <p:ph idx="11" hasCustomPrompt="1"/>
          </p:nvPr>
        </p:nvSpPr>
        <p:spPr>
          <a:xfrm>
            <a:off x="930172" y="1817064"/>
            <a:ext cx="3845859" cy="3531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800" b="0" i="0">
                <a:solidFill>
                  <a:srgbClr val="AB0520"/>
                </a:solidFill>
              </a:defRPr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PARAGRAPH TITLE</a:t>
            </a:r>
          </a:p>
        </p:txBody>
      </p:sp>
    </p:spTree>
    <p:extLst>
      <p:ext uri="{BB962C8B-B14F-4D97-AF65-F5344CB8AC3E}">
        <p14:creationId xmlns:p14="http://schemas.microsoft.com/office/powerpoint/2010/main" val="1389436310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Paragraph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31D21-4A4F-034C-896A-AD009F94F6BB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685291" y="0"/>
            <a:ext cx="7772400" cy="1103313"/>
          </a:xfrm>
        </p:spPr>
        <p:txBody>
          <a:bodyPr/>
          <a:lstStyle>
            <a:lvl1pPr>
              <a:defRPr sz="2000" baseline="0">
                <a:solidFill>
                  <a:srgbClr val="0C234B"/>
                </a:solidFill>
              </a:defRPr>
            </a:lvl1pPr>
          </a:lstStyle>
          <a:p>
            <a:r>
              <a:rPr lang="en-US" dirty="0"/>
              <a:t>SAMPLE HEADER</a:t>
            </a:r>
          </a:p>
        </p:txBody>
      </p:sp>
      <p:sp>
        <p:nvSpPr>
          <p:cNvPr id="12" name="Text Placeholder 2"/>
          <p:cNvSpPr>
            <a:spLocks noGrp="1"/>
          </p:cNvSpPr>
          <p:nvPr>
            <p:ph idx="1" hasCustomPrompt="1"/>
          </p:nvPr>
        </p:nvSpPr>
        <p:spPr>
          <a:xfrm>
            <a:off x="987377" y="1664663"/>
            <a:ext cx="3377331" cy="29295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Sample Basic Paragraph.</a:t>
            </a:r>
            <a:r>
              <a:rPr lang="en-US" baseline="0" dirty="0"/>
              <a:t> </a:t>
            </a:r>
            <a:r>
              <a:rPr lang="en-US" dirty="0"/>
              <a:t>This is what the text would look</a:t>
            </a:r>
            <a:r>
              <a:rPr lang="en-US" baseline="0" dirty="0"/>
              <a:t> like in a paragraph. This is what the text would look like in a paragraph. This is what the text would look like.</a:t>
            </a:r>
            <a:endParaRPr lang="en-US" dirty="0"/>
          </a:p>
          <a:p>
            <a:pPr lvl="0"/>
            <a:endParaRPr lang="en-US" dirty="0"/>
          </a:p>
        </p:txBody>
      </p:sp>
      <p:sp>
        <p:nvSpPr>
          <p:cNvPr id="15" name="Text Placeholder 2"/>
          <p:cNvSpPr>
            <a:spLocks noGrp="1"/>
          </p:cNvSpPr>
          <p:nvPr>
            <p:ph idx="13" hasCustomPrompt="1"/>
          </p:nvPr>
        </p:nvSpPr>
        <p:spPr>
          <a:xfrm>
            <a:off x="4772589" y="1664663"/>
            <a:ext cx="3377331" cy="29295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Sample Basic Paragraph.</a:t>
            </a:r>
            <a:r>
              <a:rPr lang="en-US" baseline="0" dirty="0"/>
              <a:t> </a:t>
            </a:r>
            <a:r>
              <a:rPr lang="en-US" dirty="0"/>
              <a:t>This is what the text would look</a:t>
            </a:r>
            <a:r>
              <a:rPr lang="en-US" baseline="0" dirty="0"/>
              <a:t> like in a paragraph. This is what the text would look like in a paragraph. This is what the text would look like.</a:t>
            </a:r>
            <a:endParaRPr lang="en-US" dirty="0"/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9293155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jec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85291" y="0"/>
            <a:ext cx="7772400" cy="1103313"/>
          </a:xfrm>
        </p:spPr>
        <p:txBody>
          <a:bodyPr/>
          <a:lstStyle>
            <a:lvl1pPr>
              <a:defRPr sz="2000" baseline="0">
                <a:solidFill>
                  <a:srgbClr val="0C234B"/>
                </a:solidFill>
              </a:defRPr>
            </a:lvl1pPr>
          </a:lstStyle>
          <a:p>
            <a:r>
              <a:rPr lang="en-US" dirty="0"/>
              <a:t>SAMPLE HEADER</a:t>
            </a:r>
          </a:p>
        </p:txBody>
      </p:sp>
      <p:sp>
        <p:nvSpPr>
          <p:cNvPr id="5" name="Text Box 3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B17539-672D-2847-B799-9A2A8D95C7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Subtitle 2"/>
          <p:cNvSpPr txBox="1">
            <a:spLocks/>
          </p:cNvSpPr>
          <p:nvPr userDrawn="1"/>
        </p:nvSpPr>
        <p:spPr bwMode="auto">
          <a:xfrm>
            <a:off x="4641547" y="1350987"/>
            <a:ext cx="3291626" cy="20795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38100" tIns="38100" rIns="38100" bIns="38100" numCol="1" anchor="t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Bef>
                <a:spcPts val="800"/>
              </a:spcBef>
              <a:spcAft>
                <a:spcPct val="0"/>
              </a:spcAft>
              <a:buNone/>
              <a:defRPr sz="2000" baseline="0">
                <a:solidFill>
                  <a:srgbClr val="FFFFFF"/>
                </a:solidFill>
                <a:latin typeface="+mn-lt"/>
                <a:ea typeface="+mn-ea"/>
                <a:cs typeface="Times New Roman"/>
                <a:sym typeface="Calibri" charset="0"/>
              </a:defRPr>
            </a:lvl1pPr>
            <a:lvl2pPr marL="457200" indent="0" algn="ctr" rtl="0" eaLnBrk="0" fontAlgn="base" hangingPunct="0">
              <a:spcBef>
                <a:spcPts val="700"/>
              </a:spcBef>
              <a:spcAft>
                <a:spcPct val="0"/>
              </a:spcAft>
              <a:buNone/>
              <a:defRPr sz="2800">
                <a:solidFill>
                  <a:srgbClr val="FFFFFF"/>
                </a:solidFill>
                <a:latin typeface="+mn-lt"/>
                <a:ea typeface="+mn-ea"/>
                <a:cs typeface="+mn-cs"/>
                <a:sym typeface="Calibri" charset="0"/>
              </a:defRPr>
            </a:lvl2pPr>
            <a:lvl3pPr marL="914400" indent="0" algn="ctr" rtl="0" eaLnBrk="0" fontAlgn="base" hangingPunct="0">
              <a:spcBef>
                <a:spcPts val="600"/>
              </a:spcBef>
              <a:spcAft>
                <a:spcPct val="0"/>
              </a:spcAft>
              <a:buNone/>
              <a:defRPr sz="2400">
                <a:solidFill>
                  <a:srgbClr val="FFFFFF"/>
                </a:solidFill>
                <a:latin typeface="+mn-lt"/>
                <a:ea typeface="+mn-ea"/>
                <a:cs typeface="+mn-cs"/>
                <a:sym typeface="Calibri" charset="0"/>
              </a:defRPr>
            </a:lvl3pPr>
            <a:lvl4pPr marL="1371600" indent="0" algn="ctr" rtl="0" eaLnBrk="0" fontAlgn="base" hangingPunct="0">
              <a:spcBef>
                <a:spcPts val="500"/>
              </a:spcBef>
              <a:spcAft>
                <a:spcPct val="0"/>
              </a:spcAft>
              <a:buNone/>
              <a:defRPr sz="2000">
                <a:solidFill>
                  <a:srgbClr val="FFFFFF"/>
                </a:solidFill>
                <a:latin typeface="+mn-lt"/>
                <a:ea typeface="+mn-ea"/>
                <a:cs typeface="+mn-cs"/>
                <a:sym typeface="Calibri" charset="0"/>
              </a:defRPr>
            </a:lvl4pPr>
            <a:lvl5pPr marL="1828800" indent="0" algn="ctr" rtl="0" eaLnBrk="0" fontAlgn="base" hangingPunct="0">
              <a:spcBef>
                <a:spcPts val="500"/>
              </a:spcBef>
              <a:spcAft>
                <a:spcPct val="0"/>
              </a:spcAft>
              <a:buNone/>
              <a:defRPr sz="2000">
                <a:solidFill>
                  <a:srgbClr val="FFFFFF"/>
                </a:solidFill>
                <a:latin typeface="+mn-lt"/>
                <a:ea typeface="+mn-ea"/>
                <a:cs typeface="+mn-cs"/>
                <a:sym typeface="Calibri" charset="0"/>
              </a:defRPr>
            </a:lvl5pPr>
            <a:lvl6pPr marL="2286000" indent="0" algn="ctr" rtl="0" fontAlgn="base">
              <a:spcBef>
                <a:spcPts val="500"/>
              </a:spcBef>
              <a:spcAft>
                <a:spcPct val="0"/>
              </a:spcAft>
              <a:buNone/>
              <a:defRPr sz="2000">
                <a:solidFill>
                  <a:srgbClr val="878787"/>
                </a:solidFill>
                <a:latin typeface="+mn-lt"/>
                <a:ea typeface="+mn-ea"/>
                <a:cs typeface="+mn-cs"/>
                <a:sym typeface="Calibri" charset="0"/>
              </a:defRPr>
            </a:lvl6pPr>
            <a:lvl7pPr marL="2743200" indent="0" algn="ctr" rtl="0" fontAlgn="base">
              <a:spcBef>
                <a:spcPts val="500"/>
              </a:spcBef>
              <a:spcAft>
                <a:spcPct val="0"/>
              </a:spcAft>
              <a:buNone/>
              <a:defRPr sz="2000">
                <a:solidFill>
                  <a:srgbClr val="878787"/>
                </a:solidFill>
                <a:latin typeface="+mn-lt"/>
                <a:ea typeface="+mn-ea"/>
                <a:cs typeface="+mn-cs"/>
                <a:sym typeface="Calibri" charset="0"/>
              </a:defRPr>
            </a:lvl7pPr>
            <a:lvl8pPr marL="3200400" indent="0" algn="ctr" rtl="0" fontAlgn="base">
              <a:spcBef>
                <a:spcPts val="500"/>
              </a:spcBef>
              <a:spcAft>
                <a:spcPct val="0"/>
              </a:spcAft>
              <a:buNone/>
              <a:defRPr sz="2000">
                <a:solidFill>
                  <a:srgbClr val="878787"/>
                </a:solidFill>
                <a:latin typeface="+mn-lt"/>
                <a:ea typeface="+mn-ea"/>
                <a:cs typeface="+mn-cs"/>
                <a:sym typeface="Calibri" charset="0"/>
              </a:defRPr>
            </a:lvl8pPr>
            <a:lvl9pPr marL="3657600" indent="0" algn="ctr" rtl="0" fontAlgn="base">
              <a:spcBef>
                <a:spcPts val="500"/>
              </a:spcBef>
              <a:spcAft>
                <a:spcPct val="0"/>
              </a:spcAft>
              <a:buNone/>
              <a:defRPr sz="2000">
                <a:solidFill>
                  <a:srgbClr val="878787"/>
                </a:solidFill>
                <a:latin typeface="+mn-lt"/>
                <a:ea typeface="+mn-ea"/>
                <a:cs typeface="+mn-cs"/>
                <a:sym typeface="Calibri" charset="0"/>
              </a:defRPr>
            </a:lvl9pPr>
          </a:lstStyle>
          <a:p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sz="half" idx="1"/>
          </p:nvPr>
        </p:nvSpPr>
        <p:spPr>
          <a:xfrm>
            <a:off x="1209963" y="1575377"/>
            <a:ext cx="6467763" cy="13144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8944161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187895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1792288" y="4297179"/>
            <a:ext cx="5486400" cy="400870"/>
          </a:xfrm>
        </p:spPr>
        <p:txBody>
          <a:bodyPr/>
          <a:lstStyle>
            <a:lvl1pPr marL="0" indent="0">
              <a:buNone/>
              <a:defRPr sz="1200">
                <a:solidFill>
                  <a:srgbClr val="6F868D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IMAGE CAPTION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31D21-4A4F-034C-896A-AD009F94F6B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685291" y="0"/>
            <a:ext cx="7772400" cy="1103313"/>
          </a:xfrm>
        </p:spPr>
        <p:txBody>
          <a:bodyPr/>
          <a:lstStyle>
            <a:lvl1pPr>
              <a:defRPr sz="2000" baseline="0">
                <a:solidFill>
                  <a:srgbClr val="0C234B"/>
                </a:solidFill>
              </a:defRPr>
            </a:lvl1pPr>
          </a:lstStyle>
          <a:p>
            <a:r>
              <a:rPr lang="en-US" dirty="0"/>
              <a:t>SAMPLE HEADER</a:t>
            </a:r>
          </a:p>
        </p:txBody>
      </p:sp>
    </p:spTree>
    <p:extLst>
      <p:ext uri="{BB962C8B-B14F-4D97-AF65-F5344CB8AC3E}">
        <p14:creationId xmlns:p14="http://schemas.microsoft.com/office/powerpoint/2010/main" val="1865571262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ft Aligne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85291" y="0"/>
            <a:ext cx="7772400" cy="1103313"/>
          </a:xfrm>
        </p:spPr>
        <p:txBody>
          <a:bodyPr/>
          <a:lstStyle>
            <a:lvl1pPr algn="ctr">
              <a:defRPr sz="2000" baseline="0">
                <a:solidFill>
                  <a:srgbClr val="0C234B"/>
                </a:solidFill>
              </a:defRPr>
            </a:lvl1pPr>
          </a:lstStyle>
          <a:p>
            <a:r>
              <a:rPr lang="en-US" dirty="0"/>
              <a:t>SAMPLE HEADER</a:t>
            </a:r>
          </a:p>
        </p:txBody>
      </p:sp>
      <p:sp>
        <p:nvSpPr>
          <p:cNvPr id="5" name="Text Box 3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B17539-672D-2847-B799-9A2A8D95C7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2" name="Text Placeholder 2"/>
          <p:cNvSpPr>
            <a:spLocks noGrp="1"/>
          </p:cNvSpPr>
          <p:nvPr>
            <p:ph idx="1" hasCustomPrompt="1"/>
          </p:nvPr>
        </p:nvSpPr>
        <p:spPr>
          <a:xfrm>
            <a:off x="679135" y="1109775"/>
            <a:ext cx="2255330" cy="22195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400" b="0" i="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Sample Basic Paragraph.</a:t>
            </a:r>
            <a:r>
              <a:rPr lang="en-US" baseline="0" dirty="0"/>
              <a:t> </a:t>
            </a:r>
            <a:r>
              <a:rPr lang="en-US" dirty="0"/>
              <a:t>This is what the text would look</a:t>
            </a:r>
            <a:r>
              <a:rPr lang="en-US" baseline="0" dirty="0"/>
              <a:t> like in a paragraph. This is what the text would look like in a paragraph. This is what the text would look like.</a:t>
            </a:r>
            <a:endParaRPr lang="en-US" dirty="0"/>
          </a:p>
          <a:p>
            <a:pPr lvl="0"/>
            <a:endParaRPr lang="en-US" dirty="0"/>
          </a:p>
        </p:txBody>
      </p:sp>
      <p:sp>
        <p:nvSpPr>
          <p:cNvPr id="6" name="Picture Placeholder 2"/>
          <p:cNvSpPr>
            <a:spLocks noGrp="1"/>
          </p:cNvSpPr>
          <p:nvPr>
            <p:ph type="pic" idx="11"/>
          </p:nvPr>
        </p:nvSpPr>
        <p:spPr>
          <a:xfrm>
            <a:off x="3049915" y="1187895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7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3049915" y="4297179"/>
            <a:ext cx="5486400" cy="400870"/>
          </a:xfrm>
        </p:spPr>
        <p:txBody>
          <a:bodyPr/>
          <a:lstStyle>
            <a:lvl1pPr marL="0" indent="0">
              <a:buNone/>
              <a:defRPr sz="1200">
                <a:solidFill>
                  <a:srgbClr val="6F868D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IMAGE CAPTION</a:t>
            </a:r>
          </a:p>
        </p:txBody>
      </p:sp>
    </p:spTree>
    <p:extLst>
      <p:ext uri="{BB962C8B-B14F-4D97-AF65-F5344CB8AC3E}">
        <p14:creationId xmlns:p14="http://schemas.microsoft.com/office/powerpoint/2010/main" val="1549862989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3B0AC-9194-3147-91C1-7FC7FBA87A1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0213026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97025"/>
            <a:ext cx="7772400" cy="1103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38100" tIns="38100" rIns="38100" bIns="381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>
                <a:sym typeface="Calibri" charset="0"/>
              </a:rPr>
              <a:t>Click to edit Master title style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71600" y="2914650"/>
            <a:ext cx="6400800" cy="19560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38100" tIns="38100" rIns="38100" bIns="381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>
                <a:sym typeface="Calibri" charset="0"/>
              </a:rPr>
              <a:t>Click to edit Master text styles</a:t>
            </a:r>
          </a:p>
          <a:p>
            <a:pPr lvl="1"/>
            <a:r>
              <a:rPr lang="en-US" dirty="0">
                <a:sym typeface="Calibri" charset="0"/>
              </a:rPr>
              <a:t>Second level</a:t>
            </a:r>
          </a:p>
          <a:p>
            <a:pPr lvl="2"/>
            <a:r>
              <a:rPr lang="en-US" dirty="0">
                <a:sym typeface="Calibri" charset="0"/>
              </a:rPr>
              <a:t>Third level</a:t>
            </a:r>
          </a:p>
          <a:p>
            <a:pPr lvl="3"/>
            <a:r>
              <a:rPr lang="en-US" dirty="0">
                <a:sym typeface="Calibri" charset="0"/>
              </a:rPr>
              <a:t>Fourth level</a:t>
            </a:r>
          </a:p>
          <a:p>
            <a:pPr lvl="4"/>
            <a:r>
              <a:rPr lang="en-US" dirty="0">
                <a:sym typeface="Calibri" charset="0"/>
              </a:rPr>
              <a:t>Fifth level</a:t>
            </a:r>
          </a:p>
        </p:txBody>
      </p:sp>
      <p:pic>
        <p:nvPicPr>
          <p:cNvPr id="8" name="Picture 7" descr="triangle_page#.png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5118" y="4825556"/>
            <a:ext cx="575518" cy="317944"/>
          </a:xfrm>
          <a:prstGeom prst="rect">
            <a:avLst/>
          </a:prstGeom>
        </p:spPr>
      </p:pic>
      <p:sp>
        <p:nvSpPr>
          <p:cNvPr id="1027" name="Text Box 3"/>
          <p:cNvSpPr txBox="1">
            <a:spLocks noGrp="1" noChangeArrowheads="1"/>
          </p:cNvSpPr>
          <p:nvPr>
            <p:ph type="sldNum" sz="quarter" idx="4"/>
          </p:nvPr>
        </p:nvSpPr>
        <p:spPr bwMode="auto">
          <a:xfrm>
            <a:off x="4315389" y="4882202"/>
            <a:ext cx="505516" cy="2612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FFFFFF"/>
                </a:solidFill>
                <a:latin typeface="+mn-lt"/>
                <a:ea typeface="ＭＳ Ｐゴシック" charset="0"/>
                <a:cs typeface="Calibri" charset="0"/>
                <a:sym typeface="Calibri" charset="0"/>
              </a:defRPr>
            </a:lvl1pPr>
            <a:lvl2pPr algn="l">
              <a:defRPr sz="1200">
                <a:solidFill>
                  <a:schemeClr val="tx1"/>
                </a:solidFill>
                <a:latin typeface="Gill Sans" charset="0"/>
                <a:ea typeface="ＭＳ Ｐゴシック" charset="0"/>
              </a:defRPr>
            </a:lvl2pPr>
            <a:lvl3pPr algn="l">
              <a:defRPr sz="1200">
                <a:solidFill>
                  <a:schemeClr val="tx1"/>
                </a:solidFill>
                <a:latin typeface="Gill Sans" charset="0"/>
                <a:ea typeface="ＭＳ Ｐゴシック" charset="0"/>
              </a:defRPr>
            </a:lvl3pPr>
            <a:lvl4pPr algn="l">
              <a:defRPr sz="1200">
                <a:solidFill>
                  <a:schemeClr val="tx1"/>
                </a:solidFill>
                <a:latin typeface="Gill Sans" charset="0"/>
                <a:ea typeface="ＭＳ Ｐゴシック" charset="0"/>
              </a:defRPr>
            </a:lvl4pPr>
            <a:lvl5pPr algn="l">
              <a:defRPr sz="1200">
                <a:solidFill>
                  <a:schemeClr val="tx1"/>
                </a:solidFill>
                <a:latin typeface="Gill Sans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charset="0"/>
                <a:ea typeface="ＭＳ Ｐゴシック" charset="0"/>
              </a:defRPr>
            </a:lvl9pPr>
          </a:lstStyle>
          <a:p>
            <a:pPr>
              <a:defRPr/>
            </a:pPr>
            <a:fld id="{49B76813-089B-5346-A50D-90CF445FC7A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88" r:id="rId2"/>
    <p:sldLayoutId id="2147483677" r:id="rId3"/>
    <p:sldLayoutId id="2147483687" r:id="rId4"/>
    <p:sldLayoutId id="2147483678" r:id="rId5"/>
    <p:sldLayoutId id="2147483692" r:id="rId6"/>
    <p:sldLayoutId id="2147483709" r:id="rId7"/>
    <p:sldLayoutId id="2147483708" r:id="rId8"/>
  </p:sldLayoutIdLst>
  <p:transition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 i="0">
          <a:solidFill>
            <a:srgbClr val="0C234B"/>
          </a:solidFill>
          <a:latin typeface="Verdana"/>
          <a:ea typeface="+mj-ea"/>
          <a:cs typeface="+mj-cs"/>
          <a:sym typeface="Calibri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9pPr>
    </p:titleStyle>
    <p:bodyStyle>
      <a:lvl1pPr marL="342900" indent="-342900" algn="ctr" rtl="0" eaLnBrk="0" fontAlgn="base" hangingPunct="0">
        <a:spcBef>
          <a:spcPts val="800"/>
        </a:spcBef>
        <a:spcAft>
          <a:spcPct val="0"/>
        </a:spcAft>
        <a:buClr>
          <a:srgbClr val="BE0B34"/>
        </a:buClr>
        <a:buFont typeface="Arial"/>
        <a:buChar char="•"/>
        <a:defRPr sz="2000">
          <a:solidFill>
            <a:srgbClr val="6F868D"/>
          </a:solidFill>
          <a:latin typeface="Verdana"/>
          <a:ea typeface="+mn-ea"/>
          <a:cs typeface="Verdana"/>
          <a:sym typeface="Calibri" charset="0"/>
        </a:defRPr>
      </a:lvl1pPr>
      <a:lvl2pPr marL="704850" indent="-285750" algn="ctr" rtl="0" eaLnBrk="0" fontAlgn="base" hangingPunct="0">
        <a:spcBef>
          <a:spcPts val="700"/>
        </a:spcBef>
        <a:spcAft>
          <a:spcPct val="0"/>
        </a:spcAft>
        <a:buClr>
          <a:srgbClr val="BE0B34"/>
        </a:buClr>
        <a:buFont typeface="Arial"/>
        <a:buChar char="•"/>
        <a:defRPr sz="1600">
          <a:solidFill>
            <a:srgbClr val="6F868D"/>
          </a:solidFill>
          <a:latin typeface="Verdana"/>
          <a:ea typeface="+mn-ea"/>
          <a:cs typeface="Verdana"/>
          <a:sym typeface="Calibri" charset="0"/>
        </a:defRPr>
      </a:lvl2pPr>
      <a:lvl3pPr marL="1047750" indent="-171450" algn="ctr" rtl="0" eaLnBrk="0" fontAlgn="base" hangingPunct="0">
        <a:spcBef>
          <a:spcPts val="600"/>
        </a:spcBef>
        <a:spcAft>
          <a:spcPct val="0"/>
        </a:spcAft>
        <a:buClr>
          <a:srgbClr val="BE0B34"/>
        </a:buClr>
        <a:buFont typeface="Arial"/>
        <a:buChar char="•"/>
        <a:defRPr sz="1200">
          <a:solidFill>
            <a:srgbClr val="6F868D"/>
          </a:solidFill>
          <a:latin typeface="Verdana"/>
          <a:ea typeface="+mn-ea"/>
          <a:cs typeface="Verdana"/>
          <a:sym typeface="Calibri" charset="0"/>
        </a:defRPr>
      </a:lvl3pPr>
      <a:lvl4pPr marL="1504950" indent="-171450" algn="ctr" rtl="0" eaLnBrk="0" fontAlgn="base" hangingPunct="0">
        <a:spcBef>
          <a:spcPts val="500"/>
        </a:spcBef>
        <a:spcAft>
          <a:spcPct val="0"/>
        </a:spcAft>
        <a:buClr>
          <a:srgbClr val="BE0B34"/>
        </a:buClr>
        <a:buFont typeface="Arial"/>
        <a:buChar char="•"/>
        <a:defRPr sz="1200">
          <a:solidFill>
            <a:srgbClr val="6F868D"/>
          </a:solidFill>
          <a:latin typeface="Verdana"/>
          <a:ea typeface="+mn-ea"/>
          <a:cs typeface="Verdana"/>
          <a:sym typeface="Calibri" charset="0"/>
        </a:defRPr>
      </a:lvl4pPr>
      <a:lvl5pPr marL="1962150" indent="-171450" algn="ctr" rtl="0" eaLnBrk="0" fontAlgn="base" hangingPunct="0">
        <a:spcBef>
          <a:spcPts val="500"/>
        </a:spcBef>
        <a:spcAft>
          <a:spcPct val="0"/>
        </a:spcAft>
        <a:buClr>
          <a:srgbClr val="BE0B34"/>
        </a:buClr>
        <a:buFont typeface="Arial"/>
        <a:buChar char="•"/>
        <a:defRPr sz="1200">
          <a:solidFill>
            <a:srgbClr val="6F868D"/>
          </a:solidFill>
          <a:latin typeface="Verdana"/>
          <a:ea typeface="+mn-ea"/>
          <a:cs typeface="Verdana"/>
          <a:sym typeface="Calibri" charset="0"/>
        </a:defRPr>
      </a:lvl5pPr>
      <a:lvl6pPr marL="2247900" algn="ctr" rtl="0" fontAlgn="base">
        <a:spcBef>
          <a:spcPts val="500"/>
        </a:spcBef>
        <a:spcAft>
          <a:spcPct val="0"/>
        </a:spcAft>
        <a:defRPr sz="2000">
          <a:solidFill>
            <a:srgbClr val="878787"/>
          </a:solidFill>
          <a:latin typeface="+mn-lt"/>
          <a:ea typeface="+mn-ea"/>
          <a:cs typeface="+mn-cs"/>
          <a:sym typeface="Calibri" charset="0"/>
        </a:defRPr>
      </a:lvl6pPr>
      <a:lvl7pPr marL="2705100" algn="ctr" rtl="0" fontAlgn="base">
        <a:spcBef>
          <a:spcPts val="500"/>
        </a:spcBef>
        <a:spcAft>
          <a:spcPct val="0"/>
        </a:spcAft>
        <a:defRPr sz="2000">
          <a:solidFill>
            <a:srgbClr val="878787"/>
          </a:solidFill>
          <a:latin typeface="+mn-lt"/>
          <a:ea typeface="+mn-ea"/>
          <a:cs typeface="+mn-cs"/>
          <a:sym typeface="Calibri" charset="0"/>
        </a:defRPr>
      </a:lvl7pPr>
      <a:lvl8pPr marL="3162300" algn="ctr" rtl="0" fontAlgn="base">
        <a:spcBef>
          <a:spcPts val="500"/>
        </a:spcBef>
        <a:spcAft>
          <a:spcPct val="0"/>
        </a:spcAft>
        <a:defRPr sz="2000">
          <a:solidFill>
            <a:srgbClr val="878787"/>
          </a:solidFill>
          <a:latin typeface="+mn-lt"/>
          <a:ea typeface="+mn-ea"/>
          <a:cs typeface="+mn-cs"/>
          <a:sym typeface="Calibri" charset="0"/>
        </a:defRPr>
      </a:lvl8pPr>
      <a:lvl9pPr marL="3619500" algn="ctr" rtl="0" fontAlgn="base">
        <a:spcBef>
          <a:spcPts val="500"/>
        </a:spcBef>
        <a:spcAft>
          <a:spcPct val="0"/>
        </a:spcAft>
        <a:defRPr sz="2000">
          <a:solidFill>
            <a:srgbClr val="878787"/>
          </a:solidFill>
          <a:latin typeface="+mn-lt"/>
          <a:ea typeface="+mn-ea"/>
          <a:cs typeface="+mn-cs"/>
          <a:sym typeface="Calibri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1" y="1153206"/>
            <a:ext cx="9143999" cy="1101725"/>
          </a:xfrm>
        </p:spPr>
        <p:txBody>
          <a:bodyPr/>
          <a:lstStyle/>
          <a:p>
            <a:r>
              <a:rPr lang="en-US" dirty="0">
                <a:solidFill>
                  <a:srgbClr val="0C234B"/>
                </a:solidFill>
              </a:rPr>
              <a:t>Advocating For Yourself In Professional Environments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474239"/>
            <a:ext cx="9144000" cy="828662"/>
          </a:xfrm>
        </p:spPr>
        <p:txBody>
          <a:bodyPr/>
          <a:lstStyle/>
          <a:p>
            <a:r>
              <a:rPr lang="en-US" dirty="0"/>
              <a:t>It’s Difficult But Important Work</a:t>
            </a:r>
          </a:p>
        </p:txBody>
      </p:sp>
      <p:sp>
        <p:nvSpPr>
          <p:cNvPr id="7" name="Title 2">
            <a:extLst>
              <a:ext uri="{FF2B5EF4-FFF2-40B4-BE49-F238E27FC236}">
                <a16:creationId xmlns:a16="http://schemas.microsoft.com/office/drawing/2014/main" id="{94DE109D-1986-41C6-BED5-7E005A7E6BF2}"/>
              </a:ext>
            </a:extLst>
          </p:cNvPr>
          <p:cNvSpPr txBox="1">
            <a:spLocks/>
          </p:cNvSpPr>
          <p:nvPr/>
        </p:nvSpPr>
        <p:spPr bwMode="auto">
          <a:xfrm>
            <a:off x="6047379" y="3152415"/>
            <a:ext cx="3096621" cy="19758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38100" tIns="38100" rIns="38100" bIns="3810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 i="0" baseline="0">
                <a:solidFill>
                  <a:srgbClr val="0C234B"/>
                </a:solidFill>
                <a:latin typeface="Verdana"/>
                <a:ea typeface="+mj-ea"/>
                <a:cs typeface="+mj-cs"/>
                <a:sym typeface="Calibri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9pPr>
          </a:lstStyle>
          <a:p>
            <a:pPr algn="l"/>
            <a:r>
              <a:rPr lang="en-US" sz="1400" kern="0" dirty="0"/>
              <a:t>Joel Muraco</a:t>
            </a:r>
            <a:br>
              <a:rPr lang="en-US" sz="1400" kern="0" dirty="0"/>
            </a:br>
            <a:r>
              <a:rPr lang="en-US" sz="1400" kern="0" dirty="0"/>
              <a:t>Ph.D. Career Counselor</a:t>
            </a:r>
            <a:br>
              <a:rPr lang="en-US" sz="1400" kern="0" dirty="0"/>
            </a:br>
            <a:r>
              <a:rPr lang="en-US" sz="1400" kern="0" dirty="0"/>
              <a:t>muraco@email.arizona.edu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5D1CF456-646A-4B6E-82E8-79B94F7830F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47379" y="4559250"/>
            <a:ext cx="2462076" cy="569013"/>
          </a:xfrm>
          <a:prstGeom prst="rect">
            <a:avLst/>
          </a:prstGeom>
        </p:spPr>
      </p:pic>
      <p:sp>
        <p:nvSpPr>
          <p:cNvPr id="6" name="Title 2">
            <a:extLst>
              <a:ext uri="{FF2B5EF4-FFF2-40B4-BE49-F238E27FC236}">
                <a16:creationId xmlns:a16="http://schemas.microsoft.com/office/drawing/2014/main" id="{4FB432BF-EE1F-40BF-A68B-C8E60011DF9C}"/>
              </a:ext>
            </a:extLst>
          </p:cNvPr>
          <p:cNvSpPr txBox="1">
            <a:spLocks/>
          </p:cNvSpPr>
          <p:nvPr/>
        </p:nvSpPr>
        <p:spPr bwMode="auto">
          <a:xfrm>
            <a:off x="447264" y="3028308"/>
            <a:ext cx="3096621" cy="19758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38100" tIns="38100" rIns="38100" bIns="3810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 i="0" baseline="0">
                <a:solidFill>
                  <a:srgbClr val="0C234B"/>
                </a:solidFill>
                <a:latin typeface="Verdana"/>
                <a:ea typeface="+mj-ea"/>
                <a:cs typeface="+mj-cs"/>
                <a:sym typeface="Calibri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9pPr>
          </a:lstStyle>
          <a:p>
            <a:pPr algn="l"/>
            <a:r>
              <a:rPr lang="en-US" sz="1400" kern="0" dirty="0"/>
              <a:t>Nura Dualeh</a:t>
            </a:r>
            <a:br>
              <a:rPr lang="en-US" sz="1400" kern="0" dirty="0"/>
            </a:br>
            <a:r>
              <a:rPr lang="en-US" sz="1400" kern="0" dirty="0"/>
              <a:t>Director, Undergraduate </a:t>
            </a:r>
          </a:p>
          <a:p>
            <a:pPr algn="l"/>
            <a:r>
              <a:rPr lang="en-US" sz="1400" kern="0" dirty="0"/>
              <a:t>     Research and Graduate </a:t>
            </a:r>
          </a:p>
          <a:p>
            <a:pPr algn="l"/>
            <a:r>
              <a:rPr lang="en-US" sz="1400" kern="0" dirty="0"/>
              <a:t>     Preparations Programs</a:t>
            </a:r>
            <a:br>
              <a:rPr lang="en-US" sz="1400" kern="0" dirty="0"/>
            </a:br>
            <a:r>
              <a:rPr lang="en-US" sz="1400" kern="0" dirty="0"/>
              <a:t>nura@email.arizona.edu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A925B4A-AFE5-4A2A-BB8B-7227F1DA776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7264" y="4574486"/>
            <a:ext cx="2462076" cy="5690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60178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97AAC22-3F6F-4B6A-8415-9ADEE92591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31D21-4A4F-034C-896A-AD009F94F6BB}" type="slidenum">
              <a:rPr lang="en-US" smtClean="0"/>
              <a:t>10</a:t>
            </a:fld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750AEB9-5121-4ABA-A5EE-E164059F80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Networking on LinkedIn</a:t>
            </a:r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C4B0F952-EAA9-4328-8C5F-C24011CC9570}"/>
              </a:ext>
            </a:extLst>
          </p:cNvPr>
          <p:cNvSpPr txBox="1">
            <a:spLocks/>
          </p:cNvSpPr>
          <p:nvPr/>
        </p:nvSpPr>
        <p:spPr bwMode="auto">
          <a:xfrm>
            <a:off x="765443" y="934510"/>
            <a:ext cx="7557092" cy="39780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eaLnBrk="0" fontAlgn="base" hangingPunct="0">
              <a:spcBef>
                <a:spcPts val="800"/>
              </a:spcBef>
              <a:spcAft>
                <a:spcPct val="0"/>
              </a:spcAft>
              <a:buClr>
                <a:srgbClr val="BE0B34"/>
              </a:buClr>
              <a:buFont typeface="Arial"/>
              <a:buChar char="•"/>
              <a:defRPr sz="2000">
                <a:solidFill>
                  <a:srgbClr val="6F868D"/>
                </a:solidFill>
                <a:latin typeface="Verdana"/>
                <a:ea typeface="+mn-ea"/>
                <a:cs typeface="Verdana"/>
                <a:sym typeface="Calibri" charset="0"/>
              </a:defRPr>
            </a:lvl1pPr>
            <a:lvl2pPr marL="704850" indent="-285750" algn="l" rtl="0" eaLnBrk="0" fontAlgn="base" hangingPunct="0">
              <a:spcBef>
                <a:spcPts val="700"/>
              </a:spcBef>
              <a:spcAft>
                <a:spcPct val="0"/>
              </a:spcAft>
              <a:buClr>
                <a:srgbClr val="BE0B34"/>
              </a:buClr>
              <a:buFont typeface="Arial"/>
              <a:buChar char="•"/>
              <a:defRPr sz="1600">
                <a:solidFill>
                  <a:srgbClr val="6F868D"/>
                </a:solidFill>
                <a:latin typeface="Verdana"/>
                <a:ea typeface="+mn-ea"/>
                <a:cs typeface="Verdana"/>
                <a:sym typeface="Calibri" charset="0"/>
              </a:defRPr>
            </a:lvl2pPr>
            <a:lvl3pPr marL="1047750" indent="-171450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BE0B34"/>
              </a:buClr>
              <a:buFont typeface="Arial"/>
              <a:buChar char="•"/>
              <a:defRPr sz="1200">
                <a:solidFill>
                  <a:srgbClr val="6F868D"/>
                </a:solidFill>
                <a:latin typeface="Verdana"/>
                <a:ea typeface="+mn-ea"/>
                <a:cs typeface="Verdana"/>
                <a:sym typeface="Calibri" charset="0"/>
              </a:defRPr>
            </a:lvl3pPr>
            <a:lvl4pPr marL="1504950" indent="-171450" algn="l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BE0B34"/>
              </a:buClr>
              <a:buFont typeface="Arial"/>
              <a:buChar char="•"/>
              <a:defRPr sz="1200">
                <a:solidFill>
                  <a:srgbClr val="6F868D"/>
                </a:solidFill>
                <a:latin typeface="Verdana"/>
                <a:ea typeface="+mn-ea"/>
                <a:cs typeface="Verdana"/>
                <a:sym typeface="Calibri" charset="0"/>
              </a:defRPr>
            </a:lvl4pPr>
            <a:lvl5pPr marL="1962150" indent="-171450" algn="l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BE0B34"/>
              </a:buClr>
              <a:buFont typeface="Arial"/>
              <a:buChar char="•"/>
              <a:defRPr sz="1200">
                <a:solidFill>
                  <a:srgbClr val="6F868D"/>
                </a:solidFill>
                <a:latin typeface="Verdana"/>
                <a:ea typeface="+mn-ea"/>
                <a:cs typeface="Verdana"/>
                <a:sym typeface="Calibri" charset="0"/>
              </a:defRPr>
            </a:lvl5pPr>
            <a:lvl6pPr marL="2247900" algn="ctr" rtl="0" fontAlgn="base">
              <a:spcBef>
                <a:spcPts val="500"/>
              </a:spcBef>
              <a:spcAft>
                <a:spcPct val="0"/>
              </a:spcAft>
              <a:defRPr sz="2000">
                <a:solidFill>
                  <a:srgbClr val="878787"/>
                </a:solidFill>
                <a:latin typeface="+mn-lt"/>
                <a:ea typeface="+mn-ea"/>
                <a:cs typeface="+mn-cs"/>
                <a:sym typeface="Calibri" charset="0"/>
              </a:defRPr>
            </a:lvl6pPr>
            <a:lvl7pPr marL="2705100" algn="ctr" rtl="0" fontAlgn="base">
              <a:spcBef>
                <a:spcPts val="500"/>
              </a:spcBef>
              <a:spcAft>
                <a:spcPct val="0"/>
              </a:spcAft>
              <a:defRPr sz="2000">
                <a:solidFill>
                  <a:srgbClr val="878787"/>
                </a:solidFill>
                <a:latin typeface="+mn-lt"/>
                <a:ea typeface="+mn-ea"/>
                <a:cs typeface="+mn-cs"/>
                <a:sym typeface="Calibri" charset="0"/>
              </a:defRPr>
            </a:lvl7pPr>
            <a:lvl8pPr marL="3162300" algn="ctr" rtl="0" fontAlgn="base">
              <a:spcBef>
                <a:spcPts val="500"/>
              </a:spcBef>
              <a:spcAft>
                <a:spcPct val="0"/>
              </a:spcAft>
              <a:defRPr sz="2000">
                <a:solidFill>
                  <a:srgbClr val="878787"/>
                </a:solidFill>
                <a:latin typeface="+mn-lt"/>
                <a:ea typeface="+mn-ea"/>
                <a:cs typeface="+mn-cs"/>
                <a:sym typeface="Calibri" charset="0"/>
              </a:defRPr>
            </a:lvl8pPr>
            <a:lvl9pPr marL="3619500" algn="ctr" rtl="0" fontAlgn="base">
              <a:spcBef>
                <a:spcPts val="500"/>
              </a:spcBef>
              <a:spcAft>
                <a:spcPct val="0"/>
              </a:spcAft>
              <a:defRPr sz="2000">
                <a:solidFill>
                  <a:srgbClr val="878787"/>
                </a:solidFill>
                <a:latin typeface="+mn-lt"/>
                <a:ea typeface="+mn-ea"/>
                <a:cs typeface="+mn-cs"/>
                <a:sym typeface="Calibri" charset="0"/>
              </a:defRPr>
            </a:lvl9pPr>
          </a:lstStyle>
          <a:p>
            <a:r>
              <a:rPr lang="en-US" kern="0" dirty="0"/>
              <a:t>Search people</a:t>
            </a:r>
          </a:p>
          <a:p>
            <a:pPr lvl="1"/>
            <a:r>
              <a:rPr lang="en-US" kern="0" dirty="0"/>
              <a:t>LinkedIn has 660+ million active members</a:t>
            </a:r>
          </a:p>
          <a:p>
            <a:endParaRPr lang="en-US" kern="0" dirty="0"/>
          </a:p>
          <a:p>
            <a:r>
              <a:rPr lang="en-US" kern="0" dirty="0"/>
              <a:t>Search companies</a:t>
            </a:r>
          </a:p>
          <a:p>
            <a:pPr lvl="1"/>
            <a:r>
              <a:rPr lang="en-US" kern="0" dirty="0"/>
              <a:t>Every employer LinkedIn page has a “people” tab</a:t>
            </a:r>
          </a:p>
          <a:p>
            <a:endParaRPr lang="en-US" kern="0" dirty="0"/>
          </a:p>
          <a:p>
            <a:r>
              <a:rPr lang="en-US" kern="0" dirty="0"/>
              <a:t>Search school alumni</a:t>
            </a:r>
          </a:p>
          <a:p>
            <a:pPr lvl="1"/>
            <a:r>
              <a:rPr lang="en-US" kern="0" dirty="0"/>
              <a:t>Every school LinkedIn page has an “alumni” tab</a:t>
            </a:r>
          </a:p>
        </p:txBody>
      </p:sp>
    </p:spTree>
    <p:extLst>
      <p:ext uri="{BB962C8B-B14F-4D97-AF65-F5344CB8AC3E}">
        <p14:creationId xmlns:p14="http://schemas.microsoft.com/office/powerpoint/2010/main" val="174180996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97AAC22-3F6F-4B6A-8415-9ADEE92591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31D21-4A4F-034C-896A-AD009F94F6BB}" type="slidenum">
              <a:rPr lang="en-US" smtClean="0"/>
              <a:t>11</a:t>
            </a:fld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750AEB9-5121-4ABA-A5EE-E164059F80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Networking on LinkedIn</a:t>
            </a:r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C4B0F952-EAA9-4328-8C5F-C24011CC9570}"/>
              </a:ext>
            </a:extLst>
          </p:cNvPr>
          <p:cNvSpPr txBox="1">
            <a:spLocks/>
          </p:cNvSpPr>
          <p:nvPr/>
        </p:nvSpPr>
        <p:spPr bwMode="auto">
          <a:xfrm>
            <a:off x="765443" y="934510"/>
            <a:ext cx="7557092" cy="39780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eaLnBrk="0" fontAlgn="base" hangingPunct="0">
              <a:spcBef>
                <a:spcPts val="800"/>
              </a:spcBef>
              <a:spcAft>
                <a:spcPct val="0"/>
              </a:spcAft>
              <a:buClr>
                <a:srgbClr val="BE0B34"/>
              </a:buClr>
              <a:buFont typeface="Arial"/>
              <a:buChar char="•"/>
              <a:defRPr sz="2000">
                <a:solidFill>
                  <a:srgbClr val="6F868D"/>
                </a:solidFill>
                <a:latin typeface="Verdana"/>
                <a:ea typeface="+mn-ea"/>
                <a:cs typeface="Verdana"/>
                <a:sym typeface="Calibri" charset="0"/>
              </a:defRPr>
            </a:lvl1pPr>
            <a:lvl2pPr marL="704850" indent="-285750" algn="l" rtl="0" eaLnBrk="0" fontAlgn="base" hangingPunct="0">
              <a:spcBef>
                <a:spcPts val="700"/>
              </a:spcBef>
              <a:spcAft>
                <a:spcPct val="0"/>
              </a:spcAft>
              <a:buClr>
                <a:srgbClr val="BE0B34"/>
              </a:buClr>
              <a:buFont typeface="Arial"/>
              <a:buChar char="•"/>
              <a:defRPr sz="1600">
                <a:solidFill>
                  <a:srgbClr val="6F868D"/>
                </a:solidFill>
                <a:latin typeface="Verdana"/>
                <a:ea typeface="+mn-ea"/>
                <a:cs typeface="Verdana"/>
                <a:sym typeface="Calibri" charset="0"/>
              </a:defRPr>
            </a:lvl2pPr>
            <a:lvl3pPr marL="1047750" indent="-171450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BE0B34"/>
              </a:buClr>
              <a:buFont typeface="Arial"/>
              <a:buChar char="•"/>
              <a:defRPr sz="1200">
                <a:solidFill>
                  <a:srgbClr val="6F868D"/>
                </a:solidFill>
                <a:latin typeface="Verdana"/>
                <a:ea typeface="+mn-ea"/>
                <a:cs typeface="Verdana"/>
                <a:sym typeface="Calibri" charset="0"/>
              </a:defRPr>
            </a:lvl3pPr>
            <a:lvl4pPr marL="1504950" indent="-171450" algn="l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BE0B34"/>
              </a:buClr>
              <a:buFont typeface="Arial"/>
              <a:buChar char="•"/>
              <a:defRPr sz="1200">
                <a:solidFill>
                  <a:srgbClr val="6F868D"/>
                </a:solidFill>
                <a:latin typeface="Verdana"/>
                <a:ea typeface="+mn-ea"/>
                <a:cs typeface="Verdana"/>
                <a:sym typeface="Calibri" charset="0"/>
              </a:defRPr>
            </a:lvl4pPr>
            <a:lvl5pPr marL="1962150" indent="-171450" algn="l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BE0B34"/>
              </a:buClr>
              <a:buFont typeface="Arial"/>
              <a:buChar char="•"/>
              <a:defRPr sz="1200">
                <a:solidFill>
                  <a:srgbClr val="6F868D"/>
                </a:solidFill>
                <a:latin typeface="Verdana"/>
                <a:ea typeface="+mn-ea"/>
                <a:cs typeface="Verdana"/>
                <a:sym typeface="Calibri" charset="0"/>
              </a:defRPr>
            </a:lvl5pPr>
            <a:lvl6pPr marL="2247900" algn="ctr" rtl="0" fontAlgn="base">
              <a:spcBef>
                <a:spcPts val="500"/>
              </a:spcBef>
              <a:spcAft>
                <a:spcPct val="0"/>
              </a:spcAft>
              <a:defRPr sz="2000">
                <a:solidFill>
                  <a:srgbClr val="878787"/>
                </a:solidFill>
                <a:latin typeface="+mn-lt"/>
                <a:ea typeface="+mn-ea"/>
                <a:cs typeface="+mn-cs"/>
                <a:sym typeface="Calibri" charset="0"/>
              </a:defRPr>
            </a:lvl6pPr>
            <a:lvl7pPr marL="2705100" algn="ctr" rtl="0" fontAlgn="base">
              <a:spcBef>
                <a:spcPts val="500"/>
              </a:spcBef>
              <a:spcAft>
                <a:spcPct val="0"/>
              </a:spcAft>
              <a:defRPr sz="2000">
                <a:solidFill>
                  <a:srgbClr val="878787"/>
                </a:solidFill>
                <a:latin typeface="+mn-lt"/>
                <a:ea typeface="+mn-ea"/>
                <a:cs typeface="+mn-cs"/>
                <a:sym typeface="Calibri" charset="0"/>
              </a:defRPr>
            </a:lvl7pPr>
            <a:lvl8pPr marL="3162300" algn="ctr" rtl="0" fontAlgn="base">
              <a:spcBef>
                <a:spcPts val="500"/>
              </a:spcBef>
              <a:spcAft>
                <a:spcPct val="0"/>
              </a:spcAft>
              <a:defRPr sz="2000">
                <a:solidFill>
                  <a:srgbClr val="878787"/>
                </a:solidFill>
                <a:latin typeface="+mn-lt"/>
                <a:ea typeface="+mn-ea"/>
                <a:cs typeface="+mn-cs"/>
                <a:sym typeface="Calibri" charset="0"/>
              </a:defRPr>
            </a:lvl8pPr>
            <a:lvl9pPr marL="3619500" algn="ctr" rtl="0" fontAlgn="base">
              <a:spcBef>
                <a:spcPts val="500"/>
              </a:spcBef>
              <a:spcAft>
                <a:spcPct val="0"/>
              </a:spcAft>
              <a:defRPr sz="2000">
                <a:solidFill>
                  <a:srgbClr val="878787"/>
                </a:solidFill>
                <a:latin typeface="+mn-lt"/>
                <a:ea typeface="+mn-ea"/>
                <a:cs typeface="+mn-cs"/>
                <a:sym typeface="Calibri" charset="0"/>
              </a:defRPr>
            </a:lvl9pPr>
          </a:lstStyle>
          <a:p>
            <a:r>
              <a:rPr lang="en-US" kern="0" dirty="0"/>
              <a:t>Send a connection request</a:t>
            </a:r>
          </a:p>
          <a:p>
            <a:endParaRPr lang="en-US" kern="0" dirty="0"/>
          </a:p>
          <a:p>
            <a:r>
              <a:rPr lang="en-US" kern="0" dirty="0"/>
              <a:t>Include a note</a:t>
            </a:r>
          </a:p>
          <a:p>
            <a:pPr lvl="1"/>
            <a:r>
              <a:rPr lang="en-US" kern="0" dirty="0"/>
              <a:t>300-character limit</a:t>
            </a:r>
          </a:p>
          <a:p>
            <a:endParaRPr lang="en-US" kern="0" dirty="0"/>
          </a:p>
          <a:p>
            <a:r>
              <a:rPr lang="en-US" kern="0" dirty="0"/>
              <a:t>Start building a relationship!</a:t>
            </a:r>
          </a:p>
        </p:txBody>
      </p:sp>
    </p:spTree>
    <p:extLst>
      <p:ext uri="{BB962C8B-B14F-4D97-AF65-F5344CB8AC3E}">
        <p14:creationId xmlns:p14="http://schemas.microsoft.com/office/powerpoint/2010/main" val="319113155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97AAC22-3F6F-4B6A-8415-9ADEE92591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31D21-4A4F-034C-896A-AD009F94F6BB}" type="slidenum">
              <a:rPr lang="en-US" smtClean="0"/>
              <a:t>12</a:t>
            </a:fld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750AEB9-5121-4ABA-A5EE-E164059F80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Maximize Your Mentor Relationships</a:t>
            </a:r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C4B0F952-EAA9-4328-8C5F-C24011CC9570}"/>
              </a:ext>
            </a:extLst>
          </p:cNvPr>
          <p:cNvSpPr txBox="1">
            <a:spLocks/>
          </p:cNvSpPr>
          <p:nvPr/>
        </p:nvSpPr>
        <p:spPr bwMode="auto">
          <a:xfrm>
            <a:off x="765443" y="934510"/>
            <a:ext cx="7557092" cy="39780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eaLnBrk="0" fontAlgn="base" hangingPunct="0">
              <a:spcBef>
                <a:spcPts val="800"/>
              </a:spcBef>
              <a:spcAft>
                <a:spcPct val="0"/>
              </a:spcAft>
              <a:buClr>
                <a:srgbClr val="BE0B34"/>
              </a:buClr>
              <a:buFont typeface="Arial"/>
              <a:buChar char="•"/>
              <a:defRPr sz="2000">
                <a:solidFill>
                  <a:srgbClr val="6F868D"/>
                </a:solidFill>
                <a:latin typeface="Verdana"/>
                <a:ea typeface="+mn-ea"/>
                <a:cs typeface="Verdana"/>
                <a:sym typeface="Calibri" charset="0"/>
              </a:defRPr>
            </a:lvl1pPr>
            <a:lvl2pPr marL="704850" indent="-285750" algn="l" rtl="0" eaLnBrk="0" fontAlgn="base" hangingPunct="0">
              <a:spcBef>
                <a:spcPts val="700"/>
              </a:spcBef>
              <a:spcAft>
                <a:spcPct val="0"/>
              </a:spcAft>
              <a:buClr>
                <a:srgbClr val="BE0B34"/>
              </a:buClr>
              <a:buFont typeface="Arial"/>
              <a:buChar char="•"/>
              <a:defRPr sz="1600">
                <a:solidFill>
                  <a:srgbClr val="6F868D"/>
                </a:solidFill>
                <a:latin typeface="Verdana"/>
                <a:ea typeface="+mn-ea"/>
                <a:cs typeface="Verdana"/>
                <a:sym typeface="Calibri" charset="0"/>
              </a:defRPr>
            </a:lvl2pPr>
            <a:lvl3pPr marL="1047750" indent="-171450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BE0B34"/>
              </a:buClr>
              <a:buFont typeface="Arial"/>
              <a:buChar char="•"/>
              <a:defRPr sz="1200">
                <a:solidFill>
                  <a:srgbClr val="6F868D"/>
                </a:solidFill>
                <a:latin typeface="Verdana"/>
                <a:ea typeface="+mn-ea"/>
                <a:cs typeface="Verdana"/>
                <a:sym typeface="Calibri" charset="0"/>
              </a:defRPr>
            </a:lvl3pPr>
            <a:lvl4pPr marL="1504950" indent="-171450" algn="l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BE0B34"/>
              </a:buClr>
              <a:buFont typeface="Arial"/>
              <a:buChar char="•"/>
              <a:defRPr sz="1200">
                <a:solidFill>
                  <a:srgbClr val="6F868D"/>
                </a:solidFill>
                <a:latin typeface="Verdana"/>
                <a:ea typeface="+mn-ea"/>
                <a:cs typeface="Verdana"/>
                <a:sym typeface="Calibri" charset="0"/>
              </a:defRPr>
            </a:lvl4pPr>
            <a:lvl5pPr marL="1962150" indent="-171450" algn="l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BE0B34"/>
              </a:buClr>
              <a:buFont typeface="Arial"/>
              <a:buChar char="•"/>
              <a:defRPr sz="1200">
                <a:solidFill>
                  <a:srgbClr val="6F868D"/>
                </a:solidFill>
                <a:latin typeface="Verdana"/>
                <a:ea typeface="+mn-ea"/>
                <a:cs typeface="Verdana"/>
                <a:sym typeface="Calibri" charset="0"/>
              </a:defRPr>
            </a:lvl5pPr>
            <a:lvl6pPr marL="2247900" algn="ctr" rtl="0" fontAlgn="base">
              <a:spcBef>
                <a:spcPts val="500"/>
              </a:spcBef>
              <a:spcAft>
                <a:spcPct val="0"/>
              </a:spcAft>
              <a:defRPr sz="2000">
                <a:solidFill>
                  <a:srgbClr val="878787"/>
                </a:solidFill>
                <a:latin typeface="+mn-lt"/>
                <a:ea typeface="+mn-ea"/>
                <a:cs typeface="+mn-cs"/>
                <a:sym typeface="Calibri" charset="0"/>
              </a:defRPr>
            </a:lvl6pPr>
            <a:lvl7pPr marL="2705100" algn="ctr" rtl="0" fontAlgn="base">
              <a:spcBef>
                <a:spcPts val="500"/>
              </a:spcBef>
              <a:spcAft>
                <a:spcPct val="0"/>
              </a:spcAft>
              <a:defRPr sz="2000">
                <a:solidFill>
                  <a:srgbClr val="878787"/>
                </a:solidFill>
                <a:latin typeface="+mn-lt"/>
                <a:ea typeface="+mn-ea"/>
                <a:cs typeface="+mn-cs"/>
                <a:sym typeface="Calibri" charset="0"/>
              </a:defRPr>
            </a:lvl7pPr>
            <a:lvl8pPr marL="3162300" algn="ctr" rtl="0" fontAlgn="base">
              <a:spcBef>
                <a:spcPts val="500"/>
              </a:spcBef>
              <a:spcAft>
                <a:spcPct val="0"/>
              </a:spcAft>
              <a:defRPr sz="2000">
                <a:solidFill>
                  <a:srgbClr val="878787"/>
                </a:solidFill>
                <a:latin typeface="+mn-lt"/>
                <a:ea typeface="+mn-ea"/>
                <a:cs typeface="+mn-cs"/>
                <a:sym typeface="Calibri" charset="0"/>
              </a:defRPr>
            </a:lvl8pPr>
            <a:lvl9pPr marL="3619500" algn="ctr" rtl="0" fontAlgn="base">
              <a:spcBef>
                <a:spcPts val="500"/>
              </a:spcBef>
              <a:spcAft>
                <a:spcPct val="0"/>
              </a:spcAft>
              <a:defRPr sz="2000">
                <a:solidFill>
                  <a:srgbClr val="878787"/>
                </a:solidFill>
                <a:latin typeface="+mn-lt"/>
                <a:ea typeface="+mn-ea"/>
                <a:cs typeface="+mn-cs"/>
                <a:sym typeface="Calibri" charset="0"/>
              </a:defRPr>
            </a:lvl9pPr>
          </a:lstStyle>
          <a:p>
            <a:r>
              <a:rPr lang="en-US" kern="0" dirty="0"/>
              <a:t>Know your objectives and set-up clear expectations</a:t>
            </a:r>
          </a:p>
          <a:p>
            <a:endParaRPr lang="en-US" kern="0" dirty="0"/>
          </a:p>
          <a:p>
            <a:r>
              <a:rPr lang="en-US" kern="0" dirty="0"/>
              <a:t>Communicate what you need and what would be helpful</a:t>
            </a:r>
          </a:p>
          <a:p>
            <a:endParaRPr lang="en-US" kern="0" dirty="0"/>
          </a:p>
          <a:p>
            <a:r>
              <a:rPr lang="en-US" kern="0" dirty="0"/>
              <a:t>Stay in regular contact with your mentors</a:t>
            </a:r>
          </a:p>
        </p:txBody>
      </p:sp>
    </p:spTree>
    <p:extLst>
      <p:ext uri="{BB962C8B-B14F-4D97-AF65-F5344CB8AC3E}">
        <p14:creationId xmlns:p14="http://schemas.microsoft.com/office/powerpoint/2010/main" val="304940560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6CED96F-2956-474C-977A-74ED1B9F4A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15389" y="4882202"/>
            <a:ext cx="505516" cy="261298"/>
          </a:xfrm>
        </p:spPr>
        <p:txBody>
          <a:bodyPr wrap="none" anchor="ctr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fld id="{23131D21-4A4F-034C-896A-AD009F94F6BB}" type="slidenum">
              <a:rPr lang="en-US" smtClean="0"/>
              <a:pPr>
                <a:lnSpc>
                  <a:spcPct val="90000"/>
                </a:lnSpc>
                <a:spcAft>
                  <a:spcPts val="600"/>
                </a:spcAft>
              </a:pPr>
              <a:t>13</a:t>
            </a:fld>
            <a:endParaRPr lang="en-US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18ACDB36-F8E0-4ED9-8248-97F0F8A28B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291" y="0"/>
            <a:ext cx="7772400" cy="1103313"/>
          </a:xfrm>
        </p:spPr>
        <p:txBody>
          <a:bodyPr wrap="square" anchor="ctr">
            <a:normAutofit/>
          </a:bodyPr>
          <a:lstStyle/>
          <a:p>
            <a:r>
              <a:rPr lang="en-US" dirty="0"/>
              <a:t>QUESTIONS?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081521E-A1E4-45A9-9908-A034856693D0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</p:spTree>
    <p:extLst>
      <p:ext uri="{BB962C8B-B14F-4D97-AF65-F5344CB8AC3E}">
        <p14:creationId xmlns:p14="http://schemas.microsoft.com/office/powerpoint/2010/main" val="3580738747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97AAC22-3F6F-4B6A-8415-9ADEE92591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31D21-4A4F-034C-896A-AD009F94F6BB}" type="slidenum">
              <a:rPr lang="en-US" smtClean="0"/>
              <a:t>2</a:t>
            </a:fld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750AEB9-5121-4ABA-A5EE-E164059F80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1: Know Yourself</a:t>
            </a:r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C4B0F952-EAA9-4328-8C5F-C24011CC9570}"/>
              </a:ext>
            </a:extLst>
          </p:cNvPr>
          <p:cNvSpPr txBox="1">
            <a:spLocks/>
          </p:cNvSpPr>
          <p:nvPr/>
        </p:nvSpPr>
        <p:spPr bwMode="auto">
          <a:xfrm>
            <a:off x="765443" y="934510"/>
            <a:ext cx="7557092" cy="39780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 lnSpcReduction="10000"/>
          </a:bodyPr>
          <a:lstStyle>
            <a:lvl1pPr marL="342900" indent="-342900" algn="l" rtl="0" eaLnBrk="0" fontAlgn="base" hangingPunct="0">
              <a:spcBef>
                <a:spcPts val="800"/>
              </a:spcBef>
              <a:spcAft>
                <a:spcPct val="0"/>
              </a:spcAft>
              <a:buClr>
                <a:srgbClr val="BE0B34"/>
              </a:buClr>
              <a:buFont typeface="Arial"/>
              <a:buChar char="•"/>
              <a:defRPr sz="2000">
                <a:solidFill>
                  <a:srgbClr val="6F868D"/>
                </a:solidFill>
                <a:latin typeface="Verdana"/>
                <a:ea typeface="+mn-ea"/>
                <a:cs typeface="Verdana"/>
                <a:sym typeface="Calibri" charset="0"/>
              </a:defRPr>
            </a:lvl1pPr>
            <a:lvl2pPr marL="704850" indent="-285750" algn="l" rtl="0" eaLnBrk="0" fontAlgn="base" hangingPunct="0">
              <a:spcBef>
                <a:spcPts val="700"/>
              </a:spcBef>
              <a:spcAft>
                <a:spcPct val="0"/>
              </a:spcAft>
              <a:buClr>
                <a:srgbClr val="BE0B34"/>
              </a:buClr>
              <a:buFont typeface="Arial"/>
              <a:buChar char="•"/>
              <a:defRPr sz="1600">
                <a:solidFill>
                  <a:srgbClr val="6F868D"/>
                </a:solidFill>
                <a:latin typeface="Verdana"/>
                <a:ea typeface="+mn-ea"/>
                <a:cs typeface="Verdana"/>
                <a:sym typeface="Calibri" charset="0"/>
              </a:defRPr>
            </a:lvl2pPr>
            <a:lvl3pPr marL="1047750" indent="-171450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BE0B34"/>
              </a:buClr>
              <a:buFont typeface="Arial"/>
              <a:buChar char="•"/>
              <a:defRPr sz="1200">
                <a:solidFill>
                  <a:srgbClr val="6F868D"/>
                </a:solidFill>
                <a:latin typeface="Verdana"/>
                <a:ea typeface="+mn-ea"/>
                <a:cs typeface="Verdana"/>
                <a:sym typeface="Calibri" charset="0"/>
              </a:defRPr>
            </a:lvl3pPr>
            <a:lvl4pPr marL="1504950" indent="-171450" algn="l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BE0B34"/>
              </a:buClr>
              <a:buFont typeface="Arial"/>
              <a:buChar char="•"/>
              <a:defRPr sz="1200">
                <a:solidFill>
                  <a:srgbClr val="6F868D"/>
                </a:solidFill>
                <a:latin typeface="Verdana"/>
                <a:ea typeface="+mn-ea"/>
                <a:cs typeface="Verdana"/>
                <a:sym typeface="Calibri" charset="0"/>
              </a:defRPr>
            </a:lvl4pPr>
            <a:lvl5pPr marL="1962150" indent="-171450" algn="l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BE0B34"/>
              </a:buClr>
              <a:buFont typeface="Arial"/>
              <a:buChar char="•"/>
              <a:defRPr sz="1200">
                <a:solidFill>
                  <a:srgbClr val="6F868D"/>
                </a:solidFill>
                <a:latin typeface="Verdana"/>
                <a:ea typeface="+mn-ea"/>
                <a:cs typeface="Verdana"/>
                <a:sym typeface="Calibri" charset="0"/>
              </a:defRPr>
            </a:lvl5pPr>
            <a:lvl6pPr marL="2247900" algn="ctr" rtl="0" fontAlgn="base">
              <a:spcBef>
                <a:spcPts val="500"/>
              </a:spcBef>
              <a:spcAft>
                <a:spcPct val="0"/>
              </a:spcAft>
              <a:defRPr sz="2000">
                <a:solidFill>
                  <a:srgbClr val="878787"/>
                </a:solidFill>
                <a:latin typeface="+mn-lt"/>
                <a:ea typeface="+mn-ea"/>
                <a:cs typeface="+mn-cs"/>
                <a:sym typeface="Calibri" charset="0"/>
              </a:defRPr>
            </a:lvl6pPr>
            <a:lvl7pPr marL="2705100" algn="ctr" rtl="0" fontAlgn="base">
              <a:spcBef>
                <a:spcPts val="500"/>
              </a:spcBef>
              <a:spcAft>
                <a:spcPct val="0"/>
              </a:spcAft>
              <a:defRPr sz="2000">
                <a:solidFill>
                  <a:srgbClr val="878787"/>
                </a:solidFill>
                <a:latin typeface="+mn-lt"/>
                <a:ea typeface="+mn-ea"/>
                <a:cs typeface="+mn-cs"/>
                <a:sym typeface="Calibri" charset="0"/>
              </a:defRPr>
            </a:lvl7pPr>
            <a:lvl8pPr marL="3162300" algn="ctr" rtl="0" fontAlgn="base">
              <a:spcBef>
                <a:spcPts val="500"/>
              </a:spcBef>
              <a:spcAft>
                <a:spcPct val="0"/>
              </a:spcAft>
              <a:defRPr sz="2000">
                <a:solidFill>
                  <a:srgbClr val="878787"/>
                </a:solidFill>
                <a:latin typeface="+mn-lt"/>
                <a:ea typeface="+mn-ea"/>
                <a:cs typeface="+mn-cs"/>
                <a:sym typeface="Calibri" charset="0"/>
              </a:defRPr>
            </a:lvl8pPr>
            <a:lvl9pPr marL="3619500" algn="ctr" rtl="0" fontAlgn="base">
              <a:spcBef>
                <a:spcPts val="500"/>
              </a:spcBef>
              <a:spcAft>
                <a:spcPct val="0"/>
              </a:spcAft>
              <a:defRPr sz="2000">
                <a:solidFill>
                  <a:srgbClr val="878787"/>
                </a:solidFill>
                <a:latin typeface="+mn-lt"/>
                <a:ea typeface="+mn-ea"/>
                <a:cs typeface="+mn-cs"/>
                <a:sym typeface="Calibri" charset="0"/>
              </a:defRPr>
            </a:lvl9pPr>
          </a:lstStyle>
          <a:p>
            <a:r>
              <a:rPr lang="en-US" kern="0" dirty="0"/>
              <a:t>Strengths and weaknesses</a:t>
            </a:r>
          </a:p>
          <a:p>
            <a:pPr lvl="1"/>
            <a:r>
              <a:rPr lang="en-US" kern="0" dirty="0"/>
              <a:t>Both soft skills and hard skills, contributions, achievements</a:t>
            </a:r>
          </a:p>
          <a:p>
            <a:pPr lvl="1"/>
            <a:r>
              <a:rPr lang="en-US" kern="0" dirty="0"/>
              <a:t>Perhaps survey those who know you well to identify these</a:t>
            </a:r>
          </a:p>
          <a:p>
            <a:pPr lvl="1"/>
            <a:endParaRPr lang="en-US" kern="0" dirty="0"/>
          </a:p>
          <a:p>
            <a:r>
              <a:rPr lang="en-US" kern="0" dirty="0"/>
              <a:t>Belief you deserve what you’re asking for</a:t>
            </a:r>
          </a:p>
          <a:p>
            <a:pPr lvl="1"/>
            <a:r>
              <a:rPr lang="en-US" kern="0" dirty="0"/>
              <a:t>In order to be a good self-advocate, you need to have self-confidence</a:t>
            </a:r>
          </a:p>
          <a:p>
            <a:pPr lvl="1"/>
            <a:r>
              <a:rPr lang="en-US" kern="0" dirty="0"/>
              <a:t>Believe in yourself and what you are doing – create excitement! </a:t>
            </a:r>
          </a:p>
          <a:p>
            <a:pPr lvl="1"/>
            <a:endParaRPr lang="en-US" kern="0" dirty="0"/>
          </a:p>
          <a:p>
            <a:r>
              <a:rPr lang="en-US" kern="0" dirty="0"/>
              <a:t>Know your value to your organization</a:t>
            </a:r>
          </a:p>
          <a:p>
            <a:pPr lvl="1"/>
            <a:r>
              <a:rPr lang="en-US" kern="0" dirty="0"/>
              <a:t>Think strategically about how your individual skills and personality type help achieve intuitional and organizational goals</a:t>
            </a:r>
          </a:p>
        </p:txBody>
      </p:sp>
    </p:spTree>
    <p:extLst>
      <p:ext uri="{BB962C8B-B14F-4D97-AF65-F5344CB8AC3E}">
        <p14:creationId xmlns:p14="http://schemas.microsoft.com/office/powerpoint/2010/main" val="217310126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97AAC22-3F6F-4B6A-8415-9ADEE92591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31D21-4A4F-034C-896A-AD009F94F6BB}" type="slidenum">
              <a:rPr lang="en-US" smtClean="0"/>
              <a:t>3</a:t>
            </a:fld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750AEB9-5121-4ABA-A5EE-E164059F80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2: Know What You Need</a:t>
            </a:r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C4B0F952-EAA9-4328-8C5F-C24011CC9570}"/>
              </a:ext>
            </a:extLst>
          </p:cNvPr>
          <p:cNvSpPr txBox="1">
            <a:spLocks/>
          </p:cNvSpPr>
          <p:nvPr/>
        </p:nvSpPr>
        <p:spPr bwMode="auto">
          <a:xfrm>
            <a:off x="765443" y="934510"/>
            <a:ext cx="7557092" cy="39780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 fontScale="92500" lnSpcReduction="10000"/>
          </a:bodyPr>
          <a:lstStyle>
            <a:lvl1pPr marL="342900" indent="-342900" algn="l" rtl="0" eaLnBrk="0" fontAlgn="base" hangingPunct="0">
              <a:spcBef>
                <a:spcPts val="800"/>
              </a:spcBef>
              <a:spcAft>
                <a:spcPct val="0"/>
              </a:spcAft>
              <a:buClr>
                <a:srgbClr val="BE0B34"/>
              </a:buClr>
              <a:buFont typeface="Arial"/>
              <a:buChar char="•"/>
              <a:defRPr sz="2000">
                <a:solidFill>
                  <a:srgbClr val="6F868D"/>
                </a:solidFill>
                <a:latin typeface="Verdana"/>
                <a:ea typeface="+mn-ea"/>
                <a:cs typeface="Verdana"/>
                <a:sym typeface="Calibri" charset="0"/>
              </a:defRPr>
            </a:lvl1pPr>
            <a:lvl2pPr marL="704850" indent="-285750" algn="l" rtl="0" eaLnBrk="0" fontAlgn="base" hangingPunct="0">
              <a:spcBef>
                <a:spcPts val="700"/>
              </a:spcBef>
              <a:spcAft>
                <a:spcPct val="0"/>
              </a:spcAft>
              <a:buClr>
                <a:srgbClr val="BE0B34"/>
              </a:buClr>
              <a:buFont typeface="Arial"/>
              <a:buChar char="•"/>
              <a:defRPr sz="1600">
                <a:solidFill>
                  <a:srgbClr val="6F868D"/>
                </a:solidFill>
                <a:latin typeface="Verdana"/>
                <a:ea typeface="+mn-ea"/>
                <a:cs typeface="Verdana"/>
                <a:sym typeface="Calibri" charset="0"/>
              </a:defRPr>
            </a:lvl2pPr>
            <a:lvl3pPr marL="1047750" indent="-171450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BE0B34"/>
              </a:buClr>
              <a:buFont typeface="Arial"/>
              <a:buChar char="•"/>
              <a:defRPr sz="1200">
                <a:solidFill>
                  <a:srgbClr val="6F868D"/>
                </a:solidFill>
                <a:latin typeface="Verdana"/>
                <a:ea typeface="+mn-ea"/>
                <a:cs typeface="Verdana"/>
                <a:sym typeface="Calibri" charset="0"/>
              </a:defRPr>
            </a:lvl3pPr>
            <a:lvl4pPr marL="1504950" indent="-171450" algn="l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BE0B34"/>
              </a:buClr>
              <a:buFont typeface="Arial"/>
              <a:buChar char="•"/>
              <a:defRPr sz="1200">
                <a:solidFill>
                  <a:srgbClr val="6F868D"/>
                </a:solidFill>
                <a:latin typeface="Verdana"/>
                <a:ea typeface="+mn-ea"/>
                <a:cs typeface="Verdana"/>
                <a:sym typeface="Calibri" charset="0"/>
              </a:defRPr>
            </a:lvl4pPr>
            <a:lvl5pPr marL="1962150" indent="-171450" algn="l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BE0B34"/>
              </a:buClr>
              <a:buFont typeface="Arial"/>
              <a:buChar char="•"/>
              <a:defRPr sz="1200">
                <a:solidFill>
                  <a:srgbClr val="6F868D"/>
                </a:solidFill>
                <a:latin typeface="Verdana"/>
                <a:ea typeface="+mn-ea"/>
                <a:cs typeface="Verdana"/>
                <a:sym typeface="Calibri" charset="0"/>
              </a:defRPr>
            </a:lvl5pPr>
            <a:lvl6pPr marL="2247900" algn="ctr" rtl="0" fontAlgn="base">
              <a:spcBef>
                <a:spcPts val="500"/>
              </a:spcBef>
              <a:spcAft>
                <a:spcPct val="0"/>
              </a:spcAft>
              <a:defRPr sz="2000">
                <a:solidFill>
                  <a:srgbClr val="878787"/>
                </a:solidFill>
                <a:latin typeface="+mn-lt"/>
                <a:ea typeface="+mn-ea"/>
                <a:cs typeface="+mn-cs"/>
                <a:sym typeface="Calibri" charset="0"/>
              </a:defRPr>
            </a:lvl6pPr>
            <a:lvl7pPr marL="2705100" algn="ctr" rtl="0" fontAlgn="base">
              <a:spcBef>
                <a:spcPts val="500"/>
              </a:spcBef>
              <a:spcAft>
                <a:spcPct val="0"/>
              </a:spcAft>
              <a:defRPr sz="2000">
                <a:solidFill>
                  <a:srgbClr val="878787"/>
                </a:solidFill>
                <a:latin typeface="+mn-lt"/>
                <a:ea typeface="+mn-ea"/>
                <a:cs typeface="+mn-cs"/>
                <a:sym typeface="Calibri" charset="0"/>
              </a:defRPr>
            </a:lvl7pPr>
            <a:lvl8pPr marL="3162300" algn="ctr" rtl="0" fontAlgn="base">
              <a:spcBef>
                <a:spcPts val="500"/>
              </a:spcBef>
              <a:spcAft>
                <a:spcPct val="0"/>
              </a:spcAft>
              <a:defRPr sz="2000">
                <a:solidFill>
                  <a:srgbClr val="878787"/>
                </a:solidFill>
                <a:latin typeface="+mn-lt"/>
                <a:ea typeface="+mn-ea"/>
                <a:cs typeface="+mn-cs"/>
                <a:sym typeface="Calibri" charset="0"/>
              </a:defRPr>
            </a:lvl8pPr>
            <a:lvl9pPr marL="3619500" algn="ctr" rtl="0" fontAlgn="base">
              <a:spcBef>
                <a:spcPts val="500"/>
              </a:spcBef>
              <a:spcAft>
                <a:spcPct val="0"/>
              </a:spcAft>
              <a:defRPr sz="2000">
                <a:solidFill>
                  <a:srgbClr val="878787"/>
                </a:solidFill>
                <a:latin typeface="+mn-lt"/>
                <a:ea typeface="+mn-ea"/>
                <a:cs typeface="+mn-cs"/>
                <a:sym typeface="Calibri" charset="0"/>
              </a:defRPr>
            </a:lvl9pPr>
          </a:lstStyle>
          <a:p>
            <a:r>
              <a:rPr lang="en-US" kern="0" dirty="0"/>
              <a:t>Identify your objective</a:t>
            </a:r>
          </a:p>
          <a:p>
            <a:pPr lvl="1"/>
            <a:r>
              <a:rPr lang="en-US" kern="0" dirty="0"/>
              <a:t>Have a very clear idea of what it is you need</a:t>
            </a:r>
          </a:p>
          <a:p>
            <a:pPr lvl="1"/>
            <a:endParaRPr lang="en-US" kern="0" dirty="0"/>
          </a:p>
          <a:p>
            <a:r>
              <a:rPr lang="en-US" kern="0" dirty="0"/>
              <a:t>Know your rights</a:t>
            </a:r>
          </a:p>
          <a:p>
            <a:pPr lvl="1"/>
            <a:r>
              <a:rPr lang="en-US" kern="0" dirty="0"/>
              <a:t>What you might need might be required by law</a:t>
            </a:r>
          </a:p>
          <a:p>
            <a:pPr lvl="1"/>
            <a:endParaRPr lang="en-US" kern="0" dirty="0"/>
          </a:p>
          <a:p>
            <a:r>
              <a:rPr lang="en-US" kern="0" dirty="0"/>
              <a:t>Set boundaries</a:t>
            </a:r>
          </a:p>
          <a:p>
            <a:pPr lvl="1"/>
            <a:r>
              <a:rPr lang="en-US" kern="0" dirty="0"/>
              <a:t>Know what it is that is acceptable to you</a:t>
            </a:r>
          </a:p>
          <a:p>
            <a:pPr lvl="1"/>
            <a:endParaRPr lang="en-US" kern="0" dirty="0"/>
          </a:p>
          <a:p>
            <a:r>
              <a:rPr lang="en-US" kern="0" dirty="0"/>
              <a:t>Consult literature</a:t>
            </a:r>
          </a:p>
          <a:p>
            <a:pPr lvl="1"/>
            <a:r>
              <a:rPr lang="en-US" kern="0" dirty="0"/>
              <a:t>Sometimes, there is research to back what you want! </a:t>
            </a:r>
          </a:p>
          <a:p>
            <a:pPr lvl="2"/>
            <a:r>
              <a:rPr lang="en-US" kern="0" dirty="0"/>
              <a:t>Example: work from home option</a:t>
            </a:r>
          </a:p>
          <a:p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240306064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97AAC22-3F6F-4B6A-8415-9ADEE92591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31D21-4A4F-034C-896A-AD009F94F6BB}" type="slidenum">
              <a:rPr lang="en-US" smtClean="0"/>
              <a:t>4</a:t>
            </a:fld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750AEB9-5121-4ABA-A5EE-E164059F80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3: The Request </a:t>
            </a:r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C4B0F952-EAA9-4328-8C5F-C24011CC9570}"/>
              </a:ext>
            </a:extLst>
          </p:cNvPr>
          <p:cNvSpPr txBox="1">
            <a:spLocks/>
          </p:cNvSpPr>
          <p:nvPr/>
        </p:nvSpPr>
        <p:spPr bwMode="auto">
          <a:xfrm>
            <a:off x="765443" y="934510"/>
            <a:ext cx="7557092" cy="39780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 lnSpcReduction="10000"/>
          </a:bodyPr>
          <a:lstStyle>
            <a:lvl1pPr marL="342900" indent="-342900" algn="l" rtl="0" eaLnBrk="0" fontAlgn="base" hangingPunct="0">
              <a:spcBef>
                <a:spcPts val="800"/>
              </a:spcBef>
              <a:spcAft>
                <a:spcPct val="0"/>
              </a:spcAft>
              <a:buClr>
                <a:srgbClr val="BE0B34"/>
              </a:buClr>
              <a:buFont typeface="Arial"/>
              <a:buChar char="•"/>
              <a:defRPr sz="2000">
                <a:solidFill>
                  <a:srgbClr val="6F868D"/>
                </a:solidFill>
                <a:latin typeface="Verdana"/>
                <a:ea typeface="+mn-ea"/>
                <a:cs typeface="Verdana"/>
                <a:sym typeface="Calibri" charset="0"/>
              </a:defRPr>
            </a:lvl1pPr>
            <a:lvl2pPr marL="704850" indent="-285750" algn="l" rtl="0" eaLnBrk="0" fontAlgn="base" hangingPunct="0">
              <a:spcBef>
                <a:spcPts val="700"/>
              </a:spcBef>
              <a:spcAft>
                <a:spcPct val="0"/>
              </a:spcAft>
              <a:buClr>
                <a:srgbClr val="BE0B34"/>
              </a:buClr>
              <a:buFont typeface="Arial"/>
              <a:buChar char="•"/>
              <a:defRPr sz="1600">
                <a:solidFill>
                  <a:srgbClr val="6F868D"/>
                </a:solidFill>
                <a:latin typeface="Verdana"/>
                <a:ea typeface="+mn-ea"/>
                <a:cs typeface="Verdana"/>
                <a:sym typeface="Calibri" charset="0"/>
              </a:defRPr>
            </a:lvl2pPr>
            <a:lvl3pPr marL="1047750" indent="-171450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BE0B34"/>
              </a:buClr>
              <a:buFont typeface="Arial"/>
              <a:buChar char="•"/>
              <a:defRPr sz="1200">
                <a:solidFill>
                  <a:srgbClr val="6F868D"/>
                </a:solidFill>
                <a:latin typeface="Verdana"/>
                <a:ea typeface="+mn-ea"/>
                <a:cs typeface="Verdana"/>
                <a:sym typeface="Calibri" charset="0"/>
              </a:defRPr>
            </a:lvl3pPr>
            <a:lvl4pPr marL="1504950" indent="-171450" algn="l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BE0B34"/>
              </a:buClr>
              <a:buFont typeface="Arial"/>
              <a:buChar char="•"/>
              <a:defRPr sz="1200">
                <a:solidFill>
                  <a:srgbClr val="6F868D"/>
                </a:solidFill>
                <a:latin typeface="Verdana"/>
                <a:ea typeface="+mn-ea"/>
                <a:cs typeface="Verdana"/>
                <a:sym typeface="Calibri" charset="0"/>
              </a:defRPr>
            </a:lvl4pPr>
            <a:lvl5pPr marL="1962150" indent="-171450" algn="l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BE0B34"/>
              </a:buClr>
              <a:buFont typeface="Arial"/>
              <a:buChar char="•"/>
              <a:defRPr sz="1200">
                <a:solidFill>
                  <a:srgbClr val="6F868D"/>
                </a:solidFill>
                <a:latin typeface="Verdana"/>
                <a:ea typeface="+mn-ea"/>
                <a:cs typeface="Verdana"/>
                <a:sym typeface="Calibri" charset="0"/>
              </a:defRPr>
            </a:lvl5pPr>
            <a:lvl6pPr marL="2247900" algn="ctr" rtl="0" fontAlgn="base">
              <a:spcBef>
                <a:spcPts val="500"/>
              </a:spcBef>
              <a:spcAft>
                <a:spcPct val="0"/>
              </a:spcAft>
              <a:defRPr sz="2000">
                <a:solidFill>
                  <a:srgbClr val="878787"/>
                </a:solidFill>
                <a:latin typeface="+mn-lt"/>
                <a:ea typeface="+mn-ea"/>
                <a:cs typeface="+mn-cs"/>
                <a:sym typeface="Calibri" charset="0"/>
              </a:defRPr>
            </a:lvl6pPr>
            <a:lvl7pPr marL="2705100" algn="ctr" rtl="0" fontAlgn="base">
              <a:spcBef>
                <a:spcPts val="500"/>
              </a:spcBef>
              <a:spcAft>
                <a:spcPct val="0"/>
              </a:spcAft>
              <a:defRPr sz="2000">
                <a:solidFill>
                  <a:srgbClr val="878787"/>
                </a:solidFill>
                <a:latin typeface="+mn-lt"/>
                <a:ea typeface="+mn-ea"/>
                <a:cs typeface="+mn-cs"/>
                <a:sym typeface="Calibri" charset="0"/>
              </a:defRPr>
            </a:lvl7pPr>
            <a:lvl8pPr marL="3162300" algn="ctr" rtl="0" fontAlgn="base">
              <a:spcBef>
                <a:spcPts val="500"/>
              </a:spcBef>
              <a:spcAft>
                <a:spcPct val="0"/>
              </a:spcAft>
              <a:defRPr sz="2000">
                <a:solidFill>
                  <a:srgbClr val="878787"/>
                </a:solidFill>
                <a:latin typeface="+mn-lt"/>
                <a:ea typeface="+mn-ea"/>
                <a:cs typeface="+mn-cs"/>
                <a:sym typeface="Calibri" charset="0"/>
              </a:defRPr>
            </a:lvl8pPr>
            <a:lvl9pPr marL="3619500" algn="ctr" rtl="0" fontAlgn="base">
              <a:spcBef>
                <a:spcPts val="500"/>
              </a:spcBef>
              <a:spcAft>
                <a:spcPct val="0"/>
              </a:spcAft>
              <a:defRPr sz="2000">
                <a:solidFill>
                  <a:srgbClr val="878787"/>
                </a:solidFill>
                <a:latin typeface="+mn-lt"/>
                <a:ea typeface="+mn-ea"/>
                <a:cs typeface="+mn-cs"/>
                <a:sym typeface="Calibri" charset="0"/>
              </a:defRPr>
            </a:lvl9pPr>
          </a:lstStyle>
          <a:p>
            <a:r>
              <a:rPr lang="en-US" kern="0" dirty="0"/>
              <a:t>Keep emotions out of it</a:t>
            </a:r>
          </a:p>
          <a:p>
            <a:pPr lvl="1"/>
            <a:r>
              <a:rPr lang="en-US" kern="0" dirty="0"/>
              <a:t>This can be challenging</a:t>
            </a:r>
          </a:p>
          <a:p>
            <a:pPr lvl="1"/>
            <a:endParaRPr lang="en-US" kern="0" dirty="0"/>
          </a:p>
          <a:p>
            <a:r>
              <a:rPr lang="en-US" kern="0" dirty="0"/>
              <a:t>Tailor your request</a:t>
            </a:r>
          </a:p>
          <a:p>
            <a:pPr lvl="1"/>
            <a:r>
              <a:rPr lang="en-US" kern="0" dirty="0"/>
              <a:t>Can you frame your request in a way that will resonate with who you are asking</a:t>
            </a:r>
          </a:p>
          <a:p>
            <a:pPr lvl="1"/>
            <a:endParaRPr lang="en-US" kern="0" dirty="0"/>
          </a:p>
          <a:p>
            <a:r>
              <a:rPr lang="en-US" kern="0" dirty="0"/>
              <a:t>Don’t ask for less than you deserve</a:t>
            </a:r>
          </a:p>
          <a:p>
            <a:pPr lvl="1"/>
            <a:r>
              <a:rPr lang="en-US" kern="0" dirty="0"/>
              <a:t>Your boss won’t know you’re asking for less</a:t>
            </a:r>
          </a:p>
          <a:p>
            <a:pPr lvl="1"/>
            <a:endParaRPr lang="en-US" kern="0" dirty="0"/>
          </a:p>
          <a:p>
            <a:r>
              <a:rPr lang="en-US" kern="0" dirty="0"/>
              <a:t>Be specific about what and when</a:t>
            </a:r>
          </a:p>
          <a:p>
            <a:pPr lvl="1"/>
            <a:r>
              <a:rPr lang="en-US" kern="0" dirty="0"/>
              <a:t>Offer potential viable solutions or paths to move forward</a:t>
            </a:r>
          </a:p>
        </p:txBody>
      </p:sp>
    </p:spTree>
    <p:extLst>
      <p:ext uri="{BB962C8B-B14F-4D97-AF65-F5344CB8AC3E}">
        <p14:creationId xmlns:p14="http://schemas.microsoft.com/office/powerpoint/2010/main" val="54541364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97AAC22-3F6F-4B6A-8415-9ADEE92591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31D21-4A4F-034C-896A-AD009F94F6BB}" type="slidenum">
              <a:rPr lang="en-US" smtClean="0"/>
              <a:t>5</a:t>
            </a:fld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750AEB9-5121-4ABA-A5EE-E164059F80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4: Move Forward</a:t>
            </a:r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C4B0F952-EAA9-4328-8C5F-C24011CC9570}"/>
              </a:ext>
            </a:extLst>
          </p:cNvPr>
          <p:cNvSpPr txBox="1">
            <a:spLocks/>
          </p:cNvSpPr>
          <p:nvPr/>
        </p:nvSpPr>
        <p:spPr bwMode="auto">
          <a:xfrm>
            <a:off x="765443" y="934510"/>
            <a:ext cx="7557092" cy="39780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 lnSpcReduction="10000"/>
          </a:bodyPr>
          <a:lstStyle>
            <a:lvl1pPr marL="342900" indent="-342900" algn="l" rtl="0" eaLnBrk="0" fontAlgn="base" hangingPunct="0">
              <a:spcBef>
                <a:spcPts val="800"/>
              </a:spcBef>
              <a:spcAft>
                <a:spcPct val="0"/>
              </a:spcAft>
              <a:buClr>
                <a:srgbClr val="BE0B34"/>
              </a:buClr>
              <a:buFont typeface="Arial"/>
              <a:buChar char="•"/>
              <a:defRPr sz="2000">
                <a:solidFill>
                  <a:srgbClr val="6F868D"/>
                </a:solidFill>
                <a:latin typeface="Verdana"/>
                <a:ea typeface="+mn-ea"/>
                <a:cs typeface="Verdana"/>
                <a:sym typeface="Calibri" charset="0"/>
              </a:defRPr>
            </a:lvl1pPr>
            <a:lvl2pPr marL="704850" indent="-285750" algn="l" rtl="0" eaLnBrk="0" fontAlgn="base" hangingPunct="0">
              <a:spcBef>
                <a:spcPts val="700"/>
              </a:spcBef>
              <a:spcAft>
                <a:spcPct val="0"/>
              </a:spcAft>
              <a:buClr>
                <a:srgbClr val="BE0B34"/>
              </a:buClr>
              <a:buFont typeface="Arial"/>
              <a:buChar char="•"/>
              <a:defRPr sz="1600">
                <a:solidFill>
                  <a:srgbClr val="6F868D"/>
                </a:solidFill>
                <a:latin typeface="Verdana"/>
                <a:ea typeface="+mn-ea"/>
                <a:cs typeface="Verdana"/>
                <a:sym typeface="Calibri" charset="0"/>
              </a:defRPr>
            </a:lvl2pPr>
            <a:lvl3pPr marL="1047750" indent="-171450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BE0B34"/>
              </a:buClr>
              <a:buFont typeface="Arial"/>
              <a:buChar char="•"/>
              <a:defRPr sz="1200">
                <a:solidFill>
                  <a:srgbClr val="6F868D"/>
                </a:solidFill>
                <a:latin typeface="Verdana"/>
                <a:ea typeface="+mn-ea"/>
                <a:cs typeface="Verdana"/>
                <a:sym typeface="Calibri" charset="0"/>
              </a:defRPr>
            </a:lvl3pPr>
            <a:lvl4pPr marL="1504950" indent="-171450" algn="l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BE0B34"/>
              </a:buClr>
              <a:buFont typeface="Arial"/>
              <a:buChar char="•"/>
              <a:defRPr sz="1200">
                <a:solidFill>
                  <a:srgbClr val="6F868D"/>
                </a:solidFill>
                <a:latin typeface="Verdana"/>
                <a:ea typeface="+mn-ea"/>
                <a:cs typeface="Verdana"/>
                <a:sym typeface="Calibri" charset="0"/>
              </a:defRPr>
            </a:lvl4pPr>
            <a:lvl5pPr marL="1962150" indent="-171450" algn="l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BE0B34"/>
              </a:buClr>
              <a:buFont typeface="Arial"/>
              <a:buChar char="•"/>
              <a:defRPr sz="1200">
                <a:solidFill>
                  <a:srgbClr val="6F868D"/>
                </a:solidFill>
                <a:latin typeface="Verdana"/>
                <a:ea typeface="+mn-ea"/>
                <a:cs typeface="Verdana"/>
                <a:sym typeface="Calibri" charset="0"/>
              </a:defRPr>
            </a:lvl5pPr>
            <a:lvl6pPr marL="2247900" algn="ctr" rtl="0" fontAlgn="base">
              <a:spcBef>
                <a:spcPts val="500"/>
              </a:spcBef>
              <a:spcAft>
                <a:spcPct val="0"/>
              </a:spcAft>
              <a:defRPr sz="2000">
                <a:solidFill>
                  <a:srgbClr val="878787"/>
                </a:solidFill>
                <a:latin typeface="+mn-lt"/>
                <a:ea typeface="+mn-ea"/>
                <a:cs typeface="+mn-cs"/>
                <a:sym typeface="Calibri" charset="0"/>
              </a:defRPr>
            </a:lvl6pPr>
            <a:lvl7pPr marL="2705100" algn="ctr" rtl="0" fontAlgn="base">
              <a:spcBef>
                <a:spcPts val="500"/>
              </a:spcBef>
              <a:spcAft>
                <a:spcPct val="0"/>
              </a:spcAft>
              <a:defRPr sz="2000">
                <a:solidFill>
                  <a:srgbClr val="878787"/>
                </a:solidFill>
                <a:latin typeface="+mn-lt"/>
                <a:ea typeface="+mn-ea"/>
                <a:cs typeface="+mn-cs"/>
                <a:sym typeface="Calibri" charset="0"/>
              </a:defRPr>
            </a:lvl7pPr>
            <a:lvl8pPr marL="3162300" algn="ctr" rtl="0" fontAlgn="base">
              <a:spcBef>
                <a:spcPts val="500"/>
              </a:spcBef>
              <a:spcAft>
                <a:spcPct val="0"/>
              </a:spcAft>
              <a:defRPr sz="2000">
                <a:solidFill>
                  <a:srgbClr val="878787"/>
                </a:solidFill>
                <a:latin typeface="+mn-lt"/>
                <a:ea typeface="+mn-ea"/>
                <a:cs typeface="+mn-cs"/>
                <a:sym typeface="Calibri" charset="0"/>
              </a:defRPr>
            </a:lvl8pPr>
            <a:lvl9pPr marL="3619500" algn="ctr" rtl="0" fontAlgn="base">
              <a:spcBef>
                <a:spcPts val="500"/>
              </a:spcBef>
              <a:spcAft>
                <a:spcPct val="0"/>
              </a:spcAft>
              <a:defRPr sz="2000">
                <a:solidFill>
                  <a:srgbClr val="878787"/>
                </a:solidFill>
                <a:latin typeface="+mn-lt"/>
                <a:ea typeface="+mn-ea"/>
                <a:cs typeface="+mn-cs"/>
                <a:sym typeface="Calibri" charset="0"/>
              </a:defRPr>
            </a:lvl9pPr>
          </a:lstStyle>
          <a:p>
            <a:r>
              <a:rPr lang="en-US" kern="0" dirty="0"/>
              <a:t>Success: getting what you need! </a:t>
            </a:r>
          </a:p>
          <a:p>
            <a:pPr lvl="1"/>
            <a:endParaRPr lang="en-US" kern="0" dirty="0"/>
          </a:p>
          <a:p>
            <a:r>
              <a:rPr lang="en-US" kern="0" dirty="0"/>
              <a:t>If denied: take charge anyway</a:t>
            </a:r>
          </a:p>
          <a:p>
            <a:pPr lvl="1"/>
            <a:r>
              <a:rPr lang="en-US" kern="0" dirty="0"/>
              <a:t>Don’t let a “no” stop you – seek out what you need elsewhere if possible</a:t>
            </a:r>
          </a:p>
          <a:p>
            <a:pPr lvl="1"/>
            <a:endParaRPr lang="en-US" kern="0" dirty="0"/>
          </a:p>
          <a:p>
            <a:r>
              <a:rPr lang="en-US" kern="0" dirty="0"/>
              <a:t>Rally support systems</a:t>
            </a:r>
          </a:p>
          <a:p>
            <a:pPr lvl="1"/>
            <a:r>
              <a:rPr lang="en-US" kern="0" dirty="0"/>
              <a:t>Can help you debrief, evaluate, and create a new plan</a:t>
            </a:r>
          </a:p>
          <a:p>
            <a:pPr lvl="1"/>
            <a:r>
              <a:rPr lang="en-US" kern="0" dirty="0"/>
              <a:t>Can help build up your self-confidence and self-worth if needed</a:t>
            </a:r>
          </a:p>
          <a:p>
            <a:pPr lvl="1"/>
            <a:endParaRPr lang="en-US" kern="0" dirty="0"/>
          </a:p>
          <a:p>
            <a:r>
              <a:rPr lang="en-US" kern="0" dirty="0"/>
              <a:t>Find mentors</a:t>
            </a:r>
          </a:p>
          <a:p>
            <a:pPr lvl="1"/>
            <a:r>
              <a:rPr lang="en-US" kern="0" dirty="0"/>
              <a:t>This is likely the #1 thing YOU can do to support YOUR goals</a:t>
            </a:r>
          </a:p>
        </p:txBody>
      </p:sp>
    </p:spTree>
    <p:extLst>
      <p:ext uri="{BB962C8B-B14F-4D97-AF65-F5344CB8AC3E}">
        <p14:creationId xmlns:p14="http://schemas.microsoft.com/office/powerpoint/2010/main" val="18290377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97AAC22-3F6F-4B6A-8415-9ADEE92591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31D21-4A4F-034C-896A-AD009F94F6BB}" type="slidenum">
              <a:rPr lang="en-US" smtClean="0"/>
              <a:t>6</a:t>
            </a:fld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750AEB9-5121-4ABA-A5EE-E164059F80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Mentoring</a:t>
            </a:r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C4B0F952-EAA9-4328-8C5F-C24011CC9570}"/>
              </a:ext>
            </a:extLst>
          </p:cNvPr>
          <p:cNvSpPr txBox="1">
            <a:spLocks/>
          </p:cNvSpPr>
          <p:nvPr/>
        </p:nvSpPr>
        <p:spPr bwMode="auto">
          <a:xfrm>
            <a:off x="765443" y="934510"/>
            <a:ext cx="7557092" cy="39780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eaLnBrk="0" fontAlgn="base" hangingPunct="0">
              <a:spcBef>
                <a:spcPts val="800"/>
              </a:spcBef>
              <a:spcAft>
                <a:spcPct val="0"/>
              </a:spcAft>
              <a:buClr>
                <a:srgbClr val="BE0B34"/>
              </a:buClr>
              <a:buFont typeface="Arial"/>
              <a:buChar char="•"/>
              <a:defRPr sz="2000">
                <a:solidFill>
                  <a:srgbClr val="6F868D"/>
                </a:solidFill>
                <a:latin typeface="Verdana"/>
                <a:ea typeface="+mn-ea"/>
                <a:cs typeface="Verdana"/>
                <a:sym typeface="Calibri" charset="0"/>
              </a:defRPr>
            </a:lvl1pPr>
            <a:lvl2pPr marL="704850" indent="-285750" algn="l" rtl="0" eaLnBrk="0" fontAlgn="base" hangingPunct="0">
              <a:spcBef>
                <a:spcPts val="700"/>
              </a:spcBef>
              <a:spcAft>
                <a:spcPct val="0"/>
              </a:spcAft>
              <a:buClr>
                <a:srgbClr val="BE0B34"/>
              </a:buClr>
              <a:buFont typeface="Arial"/>
              <a:buChar char="•"/>
              <a:defRPr sz="1600">
                <a:solidFill>
                  <a:srgbClr val="6F868D"/>
                </a:solidFill>
                <a:latin typeface="Verdana"/>
                <a:ea typeface="+mn-ea"/>
                <a:cs typeface="Verdana"/>
                <a:sym typeface="Calibri" charset="0"/>
              </a:defRPr>
            </a:lvl2pPr>
            <a:lvl3pPr marL="1047750" indent="-171450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BE0B34"/>
              </a:buClr>
              <a:buFont typeface="Arial"/>
              <a:buChar char="•"/>
              <a:defRPr sz="1200">
                <a:solidFill>
                  <a:srgbClr val="6F868D"/>
                </a:solidFill>
                <a:latin typeface="Verdana"/>
                <a:ea typeface="+mn-ea"/>
                <a:cs typeface="Verdana"/>
                <a:sym typeface="Calibri" charset="0"/>
              </a:defRPr>
            </a:lvl3pPr>
            <a:lvl4pPr marL="1504950" indent="-171450" algn="l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BE0B34"/>
              </a:buClr>
              <a:buFont typeface="Arial"/>
              <a:buChar char="•"/>
              <a:defRPr sz="1200">
                <a:solidFill>
                  <a:srgbClr val="6F868D"/>
                </a:solidFill>
                <a:latin typeface="Verdana"/>
                <a:ea typeface="+mn-ea"/>
                <a:cs typeface="Verdana"/>
                <a:sym typeface="Calibri" charset="0"/>
              </a:defRPr>
            </a:lvl4pPr>
            <a:lvl5pPr marL="1962150" indent="-171450" algn="l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BE0B34"/>
              </a:buClr>
              <a:buFont typeface="Arial"/>
              <a:buChar char="•"/>
              <a:defRPr sz="1200">
                <a:solidFill>
                  <a:srgbClr val="6F868D"/>
                </a:solidFill>
                <a:latin typeface="Verdana"/>
                <a:ea typeface="+mn-ea"/>
                <a:cs typeface="Verdana"/>
                <a:sym typeface="Calibri" charset="0"/>
              </a:defRPr>
            </a:lvl5pPr>
            <a:lvl6pPr marL="2247900" algn="ctr" rtl="0" fontAlgn="base">
              <a:spcBef>
                <a:spcPts val="500"/>
              </a:spcBef>
              <a:spcAft>
                <a:spcPct val="0"/>
              </a:spcAft>
              <a:defRPr sz="2000">
                <a:solidFill>
                  <a:srgbClr val="878787"/>
                </a:solidFill>
                <a:latin typeface="+mn-lt"/>
                <a:ea typeface="+mn-ea"/>
                <a:cs typeface="+mn-cs"/>
                <a:sym typeface="Calibri" charset="0"/>
              </a:defRPr>
            </a:lvl6pPr>
            <a:lvl7pPr marL="2705100" algn="ctr" rtl="0" fontAlgn="base">
              <a:spcBef>
                <a:spcPts val="500"/>
              </a:spcBef>
              <a:spcAft>
                <a:spcPct val="0"/>
              </a:spcAft>
              <a:defRPr sz="2000">
                <a:solidFill>
                  <a:srgbClr val="878787"/>
                </a:solidFill>
                <a:latin typeface="+mn-lt"/>
                <a:ea typeface="+mn-ea"/>
                <a:cs typeface="+mn-cs"/>
                <a:sym typeface="Calibri" charset="0"/>
              </a:defRPr>
            </a:lvl7pPr>
            <a:lvl8pPr marL="3162300" algn="ctr" rtl="0" fontAlgn="base">
              <a:spcBef>
                <a:spcPts val="500"/>
              </a:spcBef>
              <a:spcAft>
                <a:spcPct val="0"/>
              </a:spcAft>
              <a:defRPr sz="2000">
                <a:solidFill>
                  <a:srgbClr val="878787"/>
                </a:solidFill>
                <a:latin typeface="+mn-lt"/>
                <a:ea typeface="+mn-ea"/>
                <a:cs typeface="+mn-cs"/>
                <a:sym typeface="Calibri" charset="0"/>
              </a:defRPr>
            </a:lvl8pPr>
            <a:lvl9pPr marL="3619500" algn="ctr" rtl="0" fontAlgn="base">
              <a:spcBef>
                <a:spcPts val="500"/>
              </a:spcBef>
              <a:spcAft>
                <a:spcPct val="0"/>
              </a:spcAft>
              <a:defRPr sz="2000">
                <a:solidFill>
                  <a:srgbClr val="878787"/>
                </a:solidFill>
                <a:latin typeface="+mn-lt"/>
                <a:ea typeface="+mn-ea"/>
                <a:cs typeface="+mn-cs"/>
                <a:sym typeface="Calibri" charset="0"/>
              </a:defRPr>
            </a:lvl9pPr>
          </a:lstStyle>
          <a:p>
            <a:r>
              <a:rPr lang="en-US" kern="0" dirty="0"/>
              <a:t>Benefits: </a:t>
            </a:r>
          </a:p>
          <a:p>
            <a:pPr lvl="1"/>
            <a:r>
              <a:rPr lang="en-US" kern="0" dirty="0"/>
              <a:t>Increased productivity</a:t>
            </a:r>
          </a:p>
          <a:p>
            <a:pPr lvl="2"/>
            <a:r>
              <a:rPr lang="en-US" kern="0" dirty="0"/>
              <a:t>Increased sense of support for research</a:t>
            </a:r>
          </a:p>
          <a:p>
            <a:pPr lvl="2"/>
            <a:r>
              <a:rPr lang="en-US" kern="0" dirty="0"/>
              <a:t>Heightened teaching effectiveness</a:t>
            </a:r>
          </a:p>
          <a:p>
            <a:pPr lvl="1"/>
            <a:r>
              <a:rPr lang="en-US" kern="0" dirty="0"/>
              <a:t>Higher career satisfaction</a:t>
            </a:r>
          </a:p>
          <a:p>
            <a:pPr lvl="1"/>
            <a:r>
              <a:rPr lang="en-US" kern="0" dirty="0"/>
              <a:t>Lower feelings of isolation</a:t>
            </a:r>
          </a:p>
          <a:p>
            <a:pPr lvl="1"/>
            <a:r>
              <a:rPr lang="en-US" kern="0" dirty="0"/>
              <a:t>Greeter sense of fit</a:t>
            </a:r>
          </a:p>
          <a:p>
            <a:pPr lvl="1"/>
            <a:r>
              <a:rPr lang="en-US" kern="0" dirty="0"/>
              <a:t>Feelings of acceptance by community</a:t>
            </a:r>
          </a:p>
          <a:p>
            <a:pPr lvl="1"/>
            <a:r>
              <a:rPr lang="en-US" kern="0" dirty="0"/>
              <a:t>Becoming familiar with climate and organizational culture</a:t>
            </a:r>
          </a:p>
          <a:p>
            <a:pPr lvl="1"/>
            <a:r>
              <a:rPr lang="en-US" kern="0" dirty="0"/>
              <a:t>Negotiating personal and professional identities</a:t>
            </a:r>
          </a:p>
          <a:p>
            <a:pPr lvl="1"/>
            <a:r>
              <a:rPr lang="en-US" kern="0" dirty="0"/>
              <a:t>Socializing </a:t>
            </a:r>
          </a:p>
        </p:txBody>
      </p:sp>
    </p:spTree>
    <p:extLst>
      <p:ext uri="{BB962C8B-B14F-4D97-AF65-F5344CB8AC3E}">
        <p14:creationId xmlns:p14="http://schemas.microsoft.com/office/powerpoint/2010/main" val="89976975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B0C8364-9257-44CE-8212-9E44528C03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3131D21-4A4F-034C-896A-AD009F94F6B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ＭＳ Ｐゴシック" charset="0"/>
                <a:cs typeface="Calibri" charset="0"/>
                <a:sym typeface="Calibri" charset="0"/>
              </a:rPr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ＭＳ Ｐゴシック" charset="0"/>
              <a:cs typeface="Calibri" charset="0"/>
              <a:sym typeface="Calibri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752631-99EF-46C0-8102-50A7938014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2336" y="1792133"/>
            <a:ext cx="8239327" cy="155923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000" b="1" dirty="0">
                <a:solidFill>
                  <a:srgbClr val="0C234B"/>
                </a:solidFill>
                <a:ea typeface="+mj-ea"/>
                <a:cs typeface="+mj-cs"/>
              </a:rPr>
              <a:t>What does a mentor look like? </a:t>
            </a:r>
          </a:p>
        </p:txBody>
      </p:sp>
    </p:spTree>
    <p:extLst>
      <p:ext uri="{BB962C8B-B14F-4D97-AF65-F5344CB8AC3E}">
        <p14:creationId xmlns:p14="http://schemas.microsoft.com/office/powerpoint/2010/main" val="3412425645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97AAC22-3F6F-4B6A-8415-9ADEE92591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31D21-4A4F-034C-896A-AD009F94F6BB}" type="slidenum">
              <a:rPr lang="en-US" smtClean="0"/>
              <a:t>8</a:t>
            </a:fld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750AEB9-5121-4ABA-A5EE-E164059F80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Mentoring</a:t>
            </a:r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C4B0F952-EAA9-4328-8C5F-C24011CC9570}"/>
              </a:ext>
            </a:extLst>
          </p:cNvPr>
          <p:cNvSpPr txBox="1">
            <a:spLocks/>
          </p:cNvSpPr>
          <p:nvPr/>
        </p:nvSpPr>
        <p:spPr bwMode="auto">
          <a:xfrm>
            <a:off x="765443" y="934510"/>
            <a:ext cx="7557092" cy="39780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eaLnBrk="0" fontAlgn="base" hangingPunct="0">
              <a:spcBef>
                <a:spcPts val="800"/>
              </a:spcBef>
              <a:spcAft>
                <a:spcPct val="0"/>
              </a:spcAft>
              <a:buClr>
                <a:srgbClr val="BE0B34"/>
              </a:buClr>
              <a:buFont typeface="Arial"/>
              <a:buChar char="•"/>
              <a:defRPr sz="2000">
                <a:solidFill>
                  <a:srgbClr val="6F868D"/>
                </a:solidFill>
                <a:latin typeface="Verdana"/>
                <a:ea typeface="+mn-ea"/>
                <a:cs typeface="Verdana"/>
                <a:sym typeface="Calibri" charset="0"/>
              </a:defRPr>
            </a:lvl1pPr>
            <a:lvl2pPr marL="704850" indent="-285750" algn="l" rtl="0" eaLnBrk="0" fontAlgn="base" hangingPunct="0">
              <a:spcBef>
                <a:spcPts val="700"/>
              </a:spcBef>
              <a:spcAft>
                <a:spcPct val="0"/>
              </a:spcAft>
              <a:buClr>
                <a:srgbClr val="BE0B34"/>
              </a:buClr>
              <a:buFont typeface="Arial"/>
              <a:buChar char="•"/>
              <a:defRPr sz="1600">
                <a:solidFill>
                  <a:srgbClr val="6F868D"/>
                </a:solidFill>
                <a:latin typeface="Verdana"/>
                <a:ea typeface="+mn-ea"/>
                <a:cs typeface="Verdana"/>
                <a:sym typeface="Calibri" charset="0"/>
              </a:defRPr>
            </a:lvl2pPr>
            <a:lvl3pPr marL="1047750" indent="-171450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BE0B34"/>
              </a:buClr>
              <a:buFont typeface="Arial"/>
              <a:buChar char="•"/>
              <a:defRPr sz="1200">
                <a:solidFill>
                  <a:srgbClr val="6F868D"/>
                </a:solidFill>
                <a:latin typeface="Verdana"/>
                <a:ea typeface="+mn-ea"/>
                <a:cs typeface="Verdana"/>
                <a:sym typeface="Calibri" charset="0"/>
              </a:defRPr>
            </a:lvl3pPr>
            <a:lvl4pPr marL="1504950" indent="-171450" algn="l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BE0B34"/>
              </a:buClr>
              <a:buFont typeface="Arial"/>
              <a:buChar char="•"/>
              <a:defRPr sz="1200">
                <a:solidFill>
                  <a:srgbClr val="6F868D"/>
                </a:solidFill>
                <a:latin typeface="Verdana"/>
                <a:ea typeface="+mn-ea"/>
                <a:cs typeface="Verdana"/>
                <a:sym typeface="Calibri" charset="0"/>
              </a:defRPr>
            </a:lvl4pPr>
            <a:lvl5pPr marL="1962150" indent="-171450" algn="l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BE0B34"/>
              </a:buClr>
              <a:buFont typeface="Arial"/>
              <a:buChar char="•"/>
              <a:defRPr sz="1200">
                <a:solidFill>
                  <a:srgbClr val="6F868D"/>
                </a:solidFill>
                <a:latin typeface="Verdana"/>
                <a:ea typeface="+mn-ea"/>
                <a:cs typeface="Verdana"/>
                <a:sym typeface="Calibri" charset="0"/>
              </a:defRPr>
            </a:lvl5pPr>
            <a:lvl6pPr marL="2247900" algn="ctr" rtl="0" fontAlgn="base">
              <a:spcBef>
                <a:spcPts val="500"/>
              </a:spcBef>
              <a:spcAft>
                <a:spcPct val="0"/>
              </a:spcAft>
              <a:defRPr sz="2000">
                <a:solidFill>
                  <a:srgbClr val="878787"/>
                </a:solidFill>
                <a:latin typeface="+mn-lt"/>
                <a:ea typeface="+mn-ea"/>
                <a:cs typeface="+mn-cs"/>
                <a:sym typeface="Calibri" charset="0"/>
              </a:defRPr>
            </a:lvl6pPr>
            <a:lvl7pPr marL="2705100" algn="ctr" rtl="0" fontAlgn="base">
              <a:spcBef>
                <a:spcPts val="500"/>
              </a:spcBef>
              <a:spcAft>
                <a:spcPct val="0"/>
              </a:spcAft>
              <a:defRPr sz="2000">
                <a:solidFill>
                  <a:srgbClr val="878787"/>
                </a:solidFill>
                <a:latin typeface="+mn-lt"/>
                <a:ea typeface="+mn-ea"/>
                <a:cs typeface="+mn-cs"/>
                <a:sym typeface="Calibri" charset="0"/>
              </a:defRPr>
            </a:lvl7pPr>
            <a:lvl8pPr marL="3162300" algn="ctr" rtl="0" fontAlgn="base">
              <a:spcBef>
                <a:spcPts val="500"/>
              </a:spcBef>
              <a:spcAft>
                <a:spcPct val="0"/>
              </a:spcAft>
              <a:defRPr sz="2000">
                <a:solidFill>
                  <a:srgbClr val="878787"/>
                </a:solidFill>
                <a:latin typeface="+mn-lt"/>
                <a:ea typeface="+mn-ea"/>
                <a:cs typeface="+mn-cs"/>
                <a:sym typeface="Calibri" charset="0"/>
              </a:defRPr>
            </a:lvl8pPr>
            <a:lvl9pPr marL="3619500" algn="ctr" rtl="0" fontAlgn="base">
              <a:spcBef>
                <a:spcPts val="500"/>
              </a:spcBef>
              <a:spcAft>
                <a:spcPct val="0"/>
              </a:spcAft>
              <a:defRPr sz="2000">
                <a:solidFill>
                  <a:srgbClr val="878787"/>
                </a:solidFill>
                <a:latin typeface="+mn-lt"/>
                <a:ea typeface="+mn-ea"/>
                <a:cs typeface="+mn-cs"/>
                <a:sym typeface="Calibri" charset="0"/>
              </a:defRPr>
            </a:lvl9pPr>
          </a:lstStyle>
          <a:p>
            <a:r>
              <a:rPr lang="en-US" kern="0" dirty="0"/>
              <a:t>Building a large and diverse network of mentors is most helpful</a:t>
            </a:r>
          </a:p>
          <a:p>
            <a:pPr lvl="2"/>
            <a:endParaRPr lang="en-US" kern="0" dirty="0"/>
          </a:p>
          <a:p>
            <a:pPr lvl="1"/>
            <a:r>
              <a:rPr lang="en-US" kern="0" dirty="0"/>
              <a:t>Mentors within your department/discipline</a:t>
            </a:r>
          </a:p>
          <a:p>
            <a:pPr lvl="1"/>
            <a:endParaRPr lang="en-US" kern="0" dirty="0"/>
          </a:p>
          <a:p>
            <a:pPr lvl="1"/>
            <a:r>
              <a:rPr lang="en-US" kern="0" dirty="0"/>
              <a:t>Mentors within the university</a:t>
            </a:r>
          </a:p>
          <a:p>
            <a:pPr lvl="1"/>
            <a:endParaRPr lang="en-US" kern="0" dirty="0"/>
          </a:p>
          <a:p>
            <a:pPr lvl="1"/>
            <a:r>
              <a:rPr lang="en-US" kern="0" dirty="0"/>
              <a:t>Mentors outside the university</a:t>
            </a:r>
          </a:p>
          <a:p>
            <a:pPr lvl="1"/>
            <a:endParaRPr lang="en-US" kern="0" dirty="0"/>
          </a:p>
          <a:p>
            <a:pPr lvl="1"/>
            <a:r>
              <a:rPr lang="en-US" kern="0" dirty="0"/>
              <a:t>Peer mentors</a:t>
            </a:r>
          </a:p>
          <a:p>
            <a:pPr lvl="1"/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90274782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97AAC22-3F6F-4B6A-8415-9ADEE92591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31D21-4A4F-034C-896A-AD009F94F6BB}" type="slidenum">
              <a:rPr lang="en-US" smtClean="0"/>
              <a:t>9</a:t>
            </a:fld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750AEB9-5121-4ABA-A5EE-E164059F80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Mentoring</a:t>
            </a:r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C4B0F952-EAA9-4328-8C5F-C24011CC9570}"/>
              </a:ext>
            </a:extLst>
          </p:cNvPr>
          <p:cNvSpPr txBox="1">
            <a:spLocks/>
          </p:cNvSpPr>
          <p:nvPr/>
        </p:nvSpPr>
        <p:spPr bwMode="auto">
          <a:xfrm>
            <a:off x="765443" y="934510"/>
            <a:ext cx="7557092" cy="39780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eaLnBrk="0" fontAlgn="base" hangingPunct="0">
              <a:spcBef>
                <a:spcPts val="800"/>
              </a:spcBef>
              <a:spcAft>
                <a:spcPct val="0"/>
              </a:spcAft>
              <a:buClr>
                <a:srgbClr val="BE0B34"/>
              </a:buClr>
              <a:buFont typeface="Arial"/>
              <a:buChar char="•"/>
              <a:defRPr sz="2000">
                <a:solidFill>
                  <a:srgbClr val="6F868D"/>
                </a:solidFill>
                <a:latin typeface="Verdana"/>
                <a:ea typeface="+mn-ea"/>
                <a:cs typeface="Verdana"/>
                <a:sym typeface="Calibri" charset="0"/>
              </a:defRPr>
            </a:lvl1pPr>
            <a:lvl2pPr marL="704850" indent="-285750" algn="l" rtl="0" eaLnBrk="0" fontAlgn="base" hangingPunct="0">
              <a:spcBef>
                <a:spcPts val="700"/>
              </a:spcBef>
              <a:spcAft>
                <a:spcPct val="0"/>
              </a:spcAft>
              <a:buClr>
                <a:srgbClr val="BE0B34"/>
              </a:buClr>
              <a:buFont typeface="Arial"/>
              <a:buChar char="•"/>
              <a:defRPr sz="1600">
                <a:solidFill>
                  <a:srgbClr val="6F868D"/>
                </a:solidFill>
                <a:latin typeface="Verdana"/>
                <a:ea typeface="+mn-ea"/>
                <a:cs typeface="Verdana"/>
                <a:sym typeface="Calibri" charset="0"/>
              </a:defRPr>
            </a:lvl2pPr>
            <a:lvl3pPr marL="1047750" indent="-171450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BE0B34"/>
              </a:buClr>
              <a:buFont typeface="Arial"/>
              <a:buChar char="•"/>
              <a:defRPr sz="1200">
                <a:solidFill>
                  <a:srgbClr val="6F868D"/>
                </a:solidFill>
                <a:latin typeface="Verdana"/>
                <a:ea typeface="+mn-ea"/>
                <a:cs typeface="Verdana"/>
                <a:sym typeface="Calibri" charset="0"/>
              </a:defRPr>
            </a:lvl3pPr>
            <a:lvl4pPr marL="1504950" indent="-171450" algn="l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BE0B34"/>
              </a:buClr>
              <a:buFont typeface="Arial"/>
              <a:buChar char="•"/>
              <a:defRPr sz="1200">
                <a:solidFill>
                  <a:srgbClr val="6F868D"/>
                </a:solidFill>
                <a:latin typeface="Verdana"/>
                <a:ea typeface="+mn-ea"/>
                <a:cs typeface="Verdana"/>
                <a:sym typeface="Calibri" charset="0"/>
              </a:defRPr>
            </a:lvl4pPr>
            <a:lvl5pPr marL="1962150" indent="-171450" algn="l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BE0B34"/>
              </a:buClr>
              <a:buFont typeface="Arial"/>
              <a:buChar char="•"/>
              <a:defRPr sz="1200">
                <a:solidFill>
                  <a:srgbClr val="6F868D"/>
                </a:solidFill>
                <a:latin typeface="Verdana"/>
                <a:ea typeface="+mn-ea"/>
                <a:cs typeface="Verdana"/>
                <a:sym typeface="Calibri" charset="0"/>
              </a:defRPr>
            </a:lvl5pPr>
            <a:lvl6pPr marL="2247900" algn="ctr" rtl="0" fontAlgn="base">
              <a:spcBef>
                <a:spcPts val="500"/>
              </a:spcBef>
              <a:spcAft>
                <a:spcPct val="0"/>
              </a:spcAft>
              <a:defRPr sz="2000">
                <a:solidFill>
                  <a:srgbClr val="878787"/>
                </a:solidFill>
                <a:latin typeface="+mn-lt"/>
                <a:ea typeface="+mn-ea"/>
                <a:cs typeface="+mn-cs"/>
                <a:sym typeface="Calibri" charset="0"/>
              </a:defRPr>
            </a:lvl6pPr>
            <a:lvl7pPr marL="2705100" algn="ctr" rtl="0" fontAlgn="base">
              <a:spcBef>
                <a:spcPts val="500"/>
              </a:spcBef>
              <a:spcAft>
                <a:spcPct val="0"/>
              </a:spcAft>
              <a:defRPr sz="2000">
                <a:solidFill>
                  <a:srgbClr val="878787"/>
                </a:solidFill>
                <a:latin typeface="+mn-lt"/>
                <a:ea typeface="+mn-ea"/>
                <a:cs typeface="+mn-cs"/>
                <a:sym typeface="Calibri" charset="0"/>
              </a:defRPr>
            </a:lvl7pPr>
            <a:lvl8pPr marL="3162300" algn="ctr" rtl="0" fontAlgn="base">
              <a:spcBef>
                <a:spcPts val="500"/>
              </a:spcBef>
              <a:spcAft>
                <a:spcPct val="0"/>
              </a:spcAft>
              <a:defRPr sz="2000">
                <a:solidFill>
                  <a:srgbClr val="878787"/>
                </a:solidFill>
                <a:latin typeface="+mn-lt"/>
                <a:ea typeface="+mn-ea"/>
                <a:cs typeface="+mn-cs"/>
                <a:sym typeface="Calibri" charset="0"/>
              </a:defRPr>
            </a:lvl8pPr>
            <a:lvl9pPr marL="3619500" algn="ctr" rtl="0" fontAlgn="base">
              <a:spcBef>
                <a:spcPts val="500"/>
              </a:spcBef>
              <a:spcAft>
                <a:spcPct val="0"/>
              </a:spcAft>
              <a:defRPr sz="2000">
                <a:solidFill>
                  <a:srgbClr val="878787"/>
                </a:solidFill>
                <a:latin typeface="+mn-lt"/>
                <a:ea typeface="+mn-ea"/>
                <a:cs typeface="+mn-cs"/>
                <a:sym typeface="Calibri" charset="0"/>
              </a:defRPr>
            </a:lvl9pPr>
          </a:lstStyle>
          <a:p>
            <a:r>
              <a:rPr lang="en-US" kern="0" dirty="0"/>
              <a:t>Diverse network of mentors: </a:t>
            </a:r>
          </a:p>
          <a:p>
            <a:pPr lvl="1"/>
            <a:endParaRPr lang="en-US" kern="0" dirty="0"/>
          </a:p>
          <a:p>
            <a:pPr lvl="1"/>
            <a:r>
              <a:rPr lang="en-US" kern="0" dirty="0"/>
              <a:t>Greater “mentor on demand” </a:t>
            </a:r>
          </a:p>
          <a:p>
            <a:pPr lvl="1"/>
            <a:endParaRPr lang="en-US" kern="0" dirty="0"/>
          </a:p>
          <a:p>
            <a:pPr lvl="1"/>
            <a:r>
              <a:rPr lang="en-US" kern="0" dirty="0"/>
              <a:t>Less work for any one mentor</a:t>
            </a:r>
          </a:p>
          <a:p>
            <a:pPr lvl="1"/>
            <a:endParaRPr lang="en-US" kern="0" dirty="0"/>
          </a:p>
          <a:p>
            <a:pPr lvl="1"/>
            <a:r>
              <a:rPr lang="en-US" kern="0" dirty="0"/>
              <a:t>Greater number of perspectives = more ideas</a:t>
            </a:r>
          </a:p>
          <a:p>
            <a:pPr lvl="1"/>
            <a:endParaRPr lang="en-US" kern="0" dirty="0"/>
          </a:p>
          <a:p>
            <a:r>
              <a:rPr lang="en-US" kern="0" dirty="0"/>
              <a:t>Look beyond the university for your mentors</a:t>
            </a:r>
          </a:p>
          <a:p>
            <a:pPr lvl="1"/>
            <a:endParaRPr lang="en-US" kern="0" dirty="0"/>
          </a:p>
          <a:p>
            <a:pPr lvl="1"/>
            <a:r>
              <a:rPr lang="en-US" kern="0" dirty="0"/>
              <a:t>LinkedIn is great for this! </a:t>
            </a:r>
          </a:p>
        </p:txBody>
      </p:sp>
    </p:spTree>
    <p:extLst>
      <p:ext uri="{BB962C8B-B14F-4D97-AF65-F5344CB8AC3E}">
        <p14:creationId xmlns:p14="http://schemas.microsoft.com/office/powerpoint/2010/main" val="302336399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- Title Slide">
  <a:themeElements>
    <a:clrScheme name="Default - Title Slid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- Title Slide">
      <a:majorFont>
        <a:latin typeface="Calibri"/>
        <a:ea typeface="ヒラギノ角ゴ ProN W3"/>
        <a:cs typeface="ヒラギノ角ゴ ProN W3"/>
      </a:majorFont>
      <a:minorFont>
        <a:latin typeface="Calibri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  <a:txDef>
      <a:spPr bwMode="auto">
        <a:noFill/>
        <a:ln>
          <a:noFill/>
        </a:ln>
        <a:effectLst/>
        <a:extLst>
          <a:ext uri="{909E8E84-426E-40dd-AFC4-6F175D3DCCD1}">
            <a14:hiddenFill xmlns:a14="http://schemas.microsoft.com/office/drawing/2010/main" xmlns="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xmlns="" w="12700">
              <a:solidFill>
                <a:schemeClr val="tx1"/>
              </a:solidFill>
              <a:miter lim="800000"/>
              <a:headEnd/>
              <a:tailEnd/>
            </a14:hiddenLine>
          </a:ex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rgbClr val="000000">
                    <a:alpha val="74998"/>
                  </a:srgbClr>
                </a:outerShdw>
              </a:effectLst>
            </a14:hiddenEffects>
          </a:ext>
          <a:ext uri="{FAA26D3D-D897-4be2-8F04-BA451C77F1D7}">
            <ma14:placeholderFlag xmlns:ma14="http://schemas.microsoft.com/office/mac/drawingml/2011/main" xmlns="" val="1"/>
          </a:ext>
        </a:extLst>
      </a:spPr>
      <a:bodyPr vert="horz" wrap="square" lIns="38100" tIns="38100" rIns="38100" bIns="38100" numCol="1" anchor="ctr" anchorCtr="0" compatLnSpc="1">
        <a:prstTxWarp prst="textNoShape">
          <a:avLst/>
        </a:prstTxWarp>
      </a:bodyPr>
      <a:lstStyle>
        <a:defPPr>
          <a:defRPr sz="3400" b="0" i="0" dirty="0" smtClean="0">
            <a:latin typeface="Times New Roman"/>
          </a:defRPr>
        </a:defPPr>
      </a:lstStyle>
    </a:txDef>
  </a:objectDefaults>
  <a:extraClrSchemeLst>
    <a:extraClrScheme>
      <a:clrScheme name="Default - Title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1286</TotalTime>
  <Words>800</Words>
  <Application>Microsoft Office PowerPoint</Application>
  <PresentationFormat>On-screen Show (16:9)</PresentationFormat>
  <Paragraphs>156</Paragraphs>
  <Slides>13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Gill Sans</vt:lpstr>
      <vt:lpstr>Verdana</vt:lpstr>
      <vt:lpstr>Default - Title Slide</vt:lpstr>
      <vt:lpstr>Advocating For Yourself In Professional Environments</vt:lpstr>
      <vt:lpstr>Step 1: Know Yourself</vt:lpstr>
      <vt:lpstr>Step 2: Know What You Need</vt:lpstr>
      <vt:lpstr>Step 3: The Request </vt:lpstr>
      <vt:lpstr>Step 4: Move Forward</vt:lpstr>
      <vt:lpstr>Mentoring</vt:lpstr>
      <vt:lpstr>PowerPoint Presentation</vt:lpstr>
      <vt:lpstr>Mentoring</vt:lpstr>
      <vt:lpstr>Mentoring</vt:lpstr>
      <vt:lpstr>Networking on LinkedIn</vt:lpstr>
      <vt:lpstr>Networking on LinkedIn</vt:lpstr>
      <vt:lpstr>Maximize Your Mentor Relationships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Managing Your Alt-Ac Career</dc:title>
  <dc:creator>Muraco, Joel A - (muraco)</dc:creator>
  <cp:lastModifiedBy>Treloar, Donna R - (dtreloar)</cp:lastModifiedBy>
  <cp:revision>91</cp:revision>
  <dcterms:created xsi:type="dcterms:W3CDTF">2020-05-21T22:53:00Z</dcterms:created>
  <dcterms:modified xsi:type="dcterms:W3CDTF">2020-11-02T18:08:22Z</dcterms:modified>
</cp:coreProperties>
</file>